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67" r:id="rId3"/>
    <p:sldId id="259" r:id="rId4"/>
    <p:sldId id="270" r:id="rId5"/>
    <p:sldId id="257" r:id="rId6"/>
    <p:sldId id="281" r:id="rId7"/>
    <p:sldId id="282" r:id="rId8"/>
    <p:sldId id="292" r:id="rId9"/>
    <p:sldId id="293" r:id="rId10"/>
    <p:sldId id="271" r:id="rId11"/>
    <p:sldId id="266" r:id="rId12"/>
    <p:sldId id="264" r:id="rId13"/>
    <p:sldId id="265" r:id="rId14"/>
    <p:sldId id="275" r:id="rId15"/>
    <p:sldId id="276" r:id="rId16"/>
    <p:sldId id="277" r:id="rId17"/>
    <p:sldId id="269" r:id="rId18"/>
    <p:sldId id="268" r:id="rId19"/>
    <p:sldId id="278" r:id="rId20"/>
    <p:sldId id="286" r:id="rId21"/>
    <p:sldId id="287" r:id="rId22"/>
    <p:sldId id="285" r:id="rId23"/>
    <p:sldId id="288" r:id="rId24"/>
    <p:sldId id="289" r:id="rId25"/>
    <p:sldId id="290" r:id="rId26"/>
    <p:sldId id="291" r:id="rId27"/>
    <p:sldId id="272" r:id="rId28"/>
    <p:sldId id="310" r:id="rId29"/>
    <p:sldId id="294" r:id="rId30"/>
    <p:sldId id="295" r:id="rId31"/>
    <p:sldId id="296" r:id="rId32"/>
    <p:sldId id="298" r:id="rId33"/>
    <p:sldId id="297" r:id="rId34"/>
    <p:sldId id="311" r:id="rId35"/>
    <p:sldId id="299" r:id="rId36"/>
    <p:sldId id="280" r:id="rId37"/>
    <p:sldId id="300" r:id="rId38"/>
    <p:sldId id="301" r:id="rId39"/>
    <p:sldId id="302" r:id="rId40"/>
    <p:sldId id="303" r:id="rId41"/>
    <p:sldId id="324" r:id="rId42"/>
    <p:sldId id="325" r:id="rId43"/>
    <p:sldId id="306" r:id="rId44"/>
    <p:sldId id="307" r:id="rId45"/>
    <p:sldId id="312" r:id="rId46"/>
    <p:sldId id="323" r:id="rId47"/>
    <p:sldId id="315" r:id="rId48"/>
    <p:sldId id="317" r:id="rId49"/>
    <p:sldId id="319" r:id="rId50"/>
    <p:sldId id="320" r:id="rId51"/>
    <p:sldId id="321" r:id="rId52"/>
    <p:sldId id="322" r:id="rId53"/>
    <p:sldId id="313" r:id="rId54"/>
    <p:sldId id="314" r:id="rId55"/>
    <p:sldId id="326" r:id="rId56"/>
    <p:sldId id="327" r:id="rId57"/>
    <p:sldId id="261" r:id="rId58"/>
    <p:sldId id="262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B8835C"/>
    <a:srgbClr val="EDD0BE"/>
    <a:srgbClr val="DEA886"/>
    <a:srgbClr val="E6D3C5"/>
    <a:srgbClr val="E4B79C"/>
    <a:srgbClr val="DEC6B4"/>
    <a:srgbClr val="F9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-114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A247B-E86C-4A0F-A6C4-6ED06196A60A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567A8-7C07-44A6-BBA6-96F4C61EE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8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7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7" y="2505077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3" y="2505077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96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1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96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1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5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5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876551"/>
            <a:ext cx="12192000" cy="398145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27" y="1905002"/>
            <a:ext cx="5998745" cy="19812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659112" y="2176640"/>
            <a:ext cx="5444791" cy="145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ko-KR" sz="3700" b="1" spc="6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Alba.exIT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3700" spc="6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Project portfolio</a:t>
            </a:r>
            <a:endParaRPr lang="ru-RU" altLang="ko-KR" sz="3700" spc="6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843061" y="5289428"/>
            <a:ext cx="2701591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김혜진</a:t>
            </a:r>
            <a:endParaRPr lang="en-US" altLang="ko-KR" sz="1400" b="1" spc="3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이예림</a:t>
            </a:r>
            <a:endParaRPr lang="en-US" altLang="ko-KR" sz="1400" b="1" spc="3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황가영</a:t>
            </a:r>
            <a:endParaRPr lang="en-US" altLang="ko-KR" sz="14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0385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83554" y="2657475"/>
            <a:ext cx="5472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02. </a:t>
            </a:r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프로젝트 개요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9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113054" y="174636"/>
            <a:ext cx="43526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4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조원구성 및 역할</a:t>
            </a:r>
            <a:endParaRPr lang="ru-RU" altLang="ko-KR" sz="24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3980189" y="1787296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957662" y="1422948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80168" y="928466"/>
            <a:ext cx="151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김혜진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0059" y="1974819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구직자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76852" y="1836690"/>
            <a:ext cx="1177870" cy="377760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94926" y="2466821"/>
            <a:ext cx="1177870" cy="36692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Shape 388"/>
          <p:cNvSpPr/>
          <p:nvPr/>
        </p:nvSpPr>
        <p:spPr>
          <a:xfrm>
            <a:off x="3980189" y="2453485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 조회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 검색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 작성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·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댓글 작성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5595" y="4097964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56946" y="4265595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구인자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Shape 388"/>
          <p:cNvSpPr/>
          <p:nvPr/>
        </p:nvSpPr>
        <p:spPr>
          <a:xfrm>
            <a:off x="4016352" y="4107208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99689" y="3113873"/>
            <a:ext cx="1177870" cy="37454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면접 예약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Shape 388"/>
          <p:cNvSpPr/>
          <p:nvPr/>
        </p:nvSpPr>
        <p:spPr>
          <a:xfrm>
            <a:off x="4037021" y="3119652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신청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상세보기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취소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293744" y="2003227"/>
            <a:ext cx="0" cy="129791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285995" y="1995478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287146" y="2650287"/>
            <a:ext cx="202633" cy="12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294895" y="3293394"/>
            <a:ext cx="2232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337291" y="4285168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54365" y="5425379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12605" y="5310889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2316580" y="5481109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515595" y="5992946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2324327" y="5470433"/>
            <a:ext cx="0" cy="70971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endCxn id="41" idx="1"/>
          </p:cNvCxnSpPr>
          <p:nvPr/>
        </p:nvCxnSpPr>
        <p:spPr>
          <a:xfrm>
            <a:off x="2324327" y="6180150"/>
            <a:ext cx="19126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hape 388"/>
          <p:cNvSpPr/>
          <p:nvPr/>
        </p:nvSpPr>
        <p:spPr>
          <a:xfrm>
            <a:off x="4044769" y="5287643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Shape 388"/>
          <p:cNvSpPr/>
          <p:nvPr/>
        </p:nvSpPr>
        <p:spPr>
          <a:xfrm>
            <a:off x="4052516" y="5992947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 삭제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댓글 삭제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42036" y="4285169"/>
            <a:ext cx="0" cy="62004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2343591" y="4909647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526699" y="4752569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 현황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Shape 388"/>
          <p:cNvSpPr/>
          <p:nvPr/>
        </p:nvSpPr>
        <p:spPr>
          <a:xfrm>
            <a:off x="4044769" y="4769563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상세보기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1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7"/>
          <p:cNvSpPr txBox="1">
            <a:spLocks noChangeArrowheads="1"/>
          </p:cNvSpPr>
          <p:nvPr/>
        </p:nvSpPr>
        <p:spPr bwMode="auto">
          <a:xfrm>
            <a:off x="2116694" y="174636"/>
            <a:ext cx="43526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조원구성 및 역할</a:t>
            </a:r>
            <a:endParaRPr lang="ru-RU" altLang="ko-KR" sz="24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Shape 388"/>
          <p:cNvSpPr/>
          <p:nvPr/>
        </p:nvSpPr>
        <p:spPr>
          <a:xfrm>
            <a:off x="3980189" y="2158780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등록 </a:t>
            </a:r>
            <a:r>
              <a:rPr lang="en-US" altLang="ko-KR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수정 </a:t>
            </a:r>
            <a:r>
              <a:rPr lang="en-US" altLang="ko-KR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상세보기</a:t>
            </a:r>
            <a:r>
              <a:rPr lang="en-US" altLang="ko-KR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삭제</a:t>
            </a:r>
            <a:endParaRPr lang="en-US" altLang="ko-KR" sz="15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6" name="Group 392"/>
          <p:cNvGrpSpPr/>
          <p:nvPr/>
        </p:nvGrpSpPr>
        <p:grpSpPr>
          <a:xfrm>
            <a:off x="1957662" y="1422948"/>
            <a:ext cx="8675147" cy="127210"/>
            <a:chOff x="0" y="0"/>
            <a:chExt cx="11657498" cy="0"/>
          </a:xfrm>
        </p:grpSpPr>
        <p:sp>
          <p:nvSpPr>
            <p:cNvPr id="97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880168" y="928466"/>
            <a:ext cx="151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이예림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733700" y="2060310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구직자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476852" y="2146182"/>
            <a:ext cx="1177870" cy="441560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이력서관리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478555" y="2729952"/>
            <a:ext cx="1177870" cy="441560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공고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476852" y="3285301"/>
            <a:ext cx="1177870" cy="37454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Shape 388"/>
          <p:cNvSpPr/>
          <p:nvPr/>
        </p:nvSpPr>
        <p:spPr>
          <a:xfrm>
            <a:off x="4039600" y="2754832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17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검색 </a:t>
            </a:r>
            <a:r>
              <a:rPr lang="en-US" altLang="ko-KR" sz="17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7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조회 </a:t>
            </a:r>
            <a:r>
              <a:rPr lang="en-US" altLang="ko-KR" sz="17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7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상세보기</a:t>
            </a:r>
            <a:endParaRPr lang="ko-KR" altLang="en-US" sz="1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Shape 388"/>
          <p:cNvSpPr/>
          <p:nvPr/>
        </p:nvSpPr>
        <p:spPr>
          <a:xfrm>
            <a:off x="4052516" y="3271432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서류 지원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 조회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 취소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499689" y="4544370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 현황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733700" y="4581369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구인자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Shape 388"/>
          <p:cNvSpPr/>
          <p:nvPr/>
        </p:nvSpPr>
        <p:spPr>
          <a:xfrm>
            <a:off x="3995689" y="4544370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상세보기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승인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거절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2486302" y="3794165"/>
            <a:ext cx="1177870" cy="37454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면접예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Shape 388"/>
          <p:cNvSpPr/>
          <p:nvPr/>
        </p:nvSpPr>
        <p:spPr>
          <a:xfrm>
            <a:off x="4052516" y="3808845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신청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상세보기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취소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2293740" y="1822058"/>
            <a:ext cx="1" cy="217888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2285995" y="2376478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2298912" y="2939575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2298912" y="3420013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2296333" y="3990859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311819" y="4733892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746615" y="5524181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512605" y="5401942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>
            <a:off x="2316580" y="5595409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515595" y="6107246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이력서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1" name="직선 연결선 120"/>
          <p:cNvCxnSpPr/>
          <p:nvPr/>
        </p:nvCxnSpPr>
        <p:spPr>
          <a:xfrm>
            <a:off x="2324327" y="5584733"/>
            <a:ext cx="0" cy="70971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>
            <a:endCxn id="120" idx="1"/>
          </p:cNvCxnSpPr>
          <p:nvPr/>
        </p:nvCxnSpPr>
        <p:spPr>
          <a:xfrm>
            <a:off x="2324327" y="6294450"/>
            <a:ext cx="19126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hape 388"/>
          <p:cNvSpPr/>
          <p:nvPr/>
        </p:nvSpPr>
        <p:spPr>
          <a:xfrm>
            <a:off x="4052516" y="5401943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Shape 388"/>
          <p:cNvSpPr/>
          <p:nvPr/>
        </p:nvSpPr>
        <p:spPr>
          <a:xfrm>
            <a:off x="4052516" y="6107247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수정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삭제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476262" y="1618750"/>
            <a:ext cx="1177870" cy="403362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Shape 388"/>
          <p:cNvSpPr/>
          <p:nvPr/>
        </p:nvSpPr>
        <p:spPr>
          <a:xfrm>
            <a:off x="4039599" y="1656947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2287034" y="1822058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31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2116694" y="174636"/>
            <a:ext cx="43526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조원구성 및 역할</a:t>
            </a:r>
            <a:endParaRPr lang="ru-RU" altLang="ko-KR" sz="24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Shape 388"/>
          <p:cNvSpPr/>
          <p:nvPr/>
        </p:nvSpPr>
        <p:spPr>
          <a:xfrm>
            <a:off x="3980189" y="2211167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ko-KR" altLang="en-US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등록 </a:t>
            </a:r>
            <a:r>
              <a:rPr lang="en-US" altLang="ko-KR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수정 </a:t>
            </a:r>
            <a:r>
              <a:rPr lang="en-US" altLang="ko-KR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ko-KR" altLang="en-US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상세보기</a:t>
            </a:r>
            <a:r>
              <a:rPr lang="en-US" altLang="ko-KR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ko-KR" altLang="en-US" sz="15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삭제</a:t>
            </a:r>
            <a:endParaRPr lang="en-US" altLang="ko-KR" sz="15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7" name="Group 392"/>
          <p:cNvGrpSpPr/>
          <p:nvPr/>
        </p:nvGrpSpPr>
        <p:grpSpPr>
          <a:xfrm>
            <a:off x="1957662" y="1422948"/>
            <a:ext cx="8675147" cy="127210"/>
            <a:chOff x="0" y="0"/>
            <a:chExt cx="11657498" cy="0"/>
          </a:xfrm>
        </p:grpSpPr>
        <p:sp>
          <p:nvSpPr>
            <p:cNvPr id="43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880168" y="928466"/>
            <a:ext cx="151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황가영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33700" y="2134734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구인자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76852" y="2198569"/>
            <a:ext cx="1177870" cy="441560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공고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478555" y="2782339"/>
            <a:ext cx="1177870" cy="441560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현황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76852" y="3337688"/>
            <a:ext cx="1177870" cy="37454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Shape 388"/>
          <p:cNvSpPr/>
          <p:nvPr/>
        </p:nvSpPr>
        <p:spPr>
          <a:xfrm>
            <a:off x="4008605" y="2799470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 구직자 조회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상세보기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서류 결과 발표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Shape 388"/>
          <p:cNvSpPr/>
          <p:nvPr/>
        </p:nvSpPr>
        <p:spPr>
          <a:xfrm>
            <a:off x="4006025" y="3331568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검색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조회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상세보기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486302" y="3846552"/>
            <a:ext cx="1177870" cy="37454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면접예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Shape 388"/>
          <p:cNvSpPr/>
          <p:nvPr/>
        </p:nvSpPr>
        <p:spPr>
          <a:xfrm>
            <a:off x="4013772" y="3861232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캘린더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부분 구현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293742" y="1906205"/>
            <a:ext cx="0" cy="213760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293742" y="2419349"/>
            <a:ext cx="1753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298912" y="2982446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2298912" y="3462884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296333" y="4033730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749607" y="4963173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512605" y="4817701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2316580" y="5011168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515595" y="5523005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2324327" y="5000492"/>
            <a:ext cx="0" cy="70971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endCxn id="65" idx="1"/>
          </p:cNvCxnSpPr>
          <p:nvPr/>
        </p:nvCxnSpPr>
        <p:spPr>
          <a:xfrm>
            <a:off x="2324327" y="5710209"/>
            <a:ext cx="19126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hape 388"/>
          <p:cNvSpPr/>
          <p:nvPr/>
        </p:nvSpPr>
        <p:spPr>
          <a:xfrm>
            <a:off x="3980189" y="4829668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Shape 388"/>
          <p:cNvSpPr/>
          <p:nvPr/>
        </p:nvSpPr>
        <p:spPr>
          <a:xfrm>
            <a:off x="3967269" y="5534971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수정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삭제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476262" y="1685425"/>
            <a:ext cx="1177870" cy="42548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Shape 388"/>
          <p:cNvSpPr/>
          <p:nvPr/>
        </p:nvSpPr>
        <p:spPr>
          <a:xfrm>
            <a:off x="4003996" y="1745743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2293742" y="1900213"/>
            <a:ext cx="19917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79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개발 환경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31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355101" y="1604072"/>
            <a:ext cx="9102677" cy="4814465"/>
            <a:chOff x="2355101" y="1604072"/>
            <a:chExt cx="9102677" cy="481446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355102" y="1604074"/>
              <a:ext cx="2952427" cy="4618805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5436684" y="1604073"/>
              <a:ext cx="2952427" cy="4618805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8505351" y="1604072"/>
              <a:ext cx="2952427" cy="4618805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355101" y="2719953"/>
              <a:ext cx="2952427" cy="0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444438" y="2719953"/>
              <a:ext cx="2952427" cy="0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8505351" y="2719953"/>
              <a:ext cx="2952427" cy="0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316637" y="2014780"/>
              <a:ext cx="991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mtClean="0">
                  <a:solidFill>
                    <a:srgbClr val="B8835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공통</a:t>
              </a:r>
              <a:endParaRPr lang="ko-KR" altLang="en-US" b="1">
                <a:solidFill>
                  <a:srgbClr val="B8835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59161" y="2017319"/>
              <a:ext cx="1227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rgbClr val="B8835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Frontend</a:t>
              </a:r>
              <a:endParaRPr lang="ko-KR" altLang="en-US" b="1">
                <a:solidFill>
                  <a:srgbClr val="B8835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396830" y="2014780"/>
              <a:ext cx="116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rgbClr val="B8835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Backend</a:t>
              </a:r>
              <a:endParaRPr lang="ko-KR" altLang="en-US" b="1">
                <a:solidFill>
                  <a:srgbClr val="B8835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756494" y="2750304"/>
              <a:ext cx="2149642" cy="3639458"/>
              <a:chOff x="2756494" y="2750304"/>
              <a:chExt cx="2149642" cy="363945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2756494" y="2750304"/>
                <a:ext cx="2149642" cy="3639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운영체제</a:t>
                </a:r>
                <a:endPara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Window10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소스코드 작성도구</a:t>
                </a:r>
                <a:endPara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Eclipse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 서버</a:t>
                </a:r>
                <a:endPara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Apache Tomcat8.5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데이터베이스</a:t>
                </a:r>
                <a:endPara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MySQL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형상관리 도구</a:t>
                </a:r>
                <a:endPara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GitHub</a:t>
                </a:r>
              </a:p>
              <a:p>
                <a:pPr algn="ctr"/>
                <a:endParaRPr lang="ko-KR" altLang="en-US" sz="1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/>
              <p:cNvCxnSpPr/>
              <p:nvPr/>
            </p:nvCxnSpPr>
            <p:spPr>
              <a:xfrm flipV="1">
                <a:off x="3660833" y="3422542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flipV="1">
                <a:off x="3660833" y="4140630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 flipV="1">
                <a:off x="3660833" y="4807057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V="1">
                <a:off x="3660833" y="5496732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/>
            <p:cNvGrpSpPr/>
            <p:nvPr/>
          </p:nvGrpSpPr>
          <p:grpSpPr>
            <a:xfrm>
              <a:off x="5899279" y="2932967"/>
              <a:ext cx="2149642" cy="3485570"/>
              <a:chOff x="2826235" y="2355105"/>
              <a:chExt cx="2149642" cy="3485570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826235" y="2355105"/>
                <a:ext cx="2149642" cy="3485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Language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Html5, CSS3, Javascript,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jQuery, Ajax 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FrameWork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Bootstrap3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API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Fullcalendar,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Address map,</a:t>
                </a:r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Email-</a:t>
                </a: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approval,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Cacao map</a:t>
                </a:r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endParaRPr lang="ko-KR" altLang="en-US" sz="1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7" name="직선 연결선 56"/>
              <p:cNvCxnSpPr/>
              <p:nvPr/>
            </p:nvCxnSpPr>
            <p:spPr>
              <a:xfrm flipV="1">
                <a:off x="3725886" y="3306119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8922241" y="3368299"/>
              <a:ext cx="2149642" cy="2215991"/>
              <a:chOff x="2771993" y="2696061"/>
              <a:chExt cx="2149642" cy="2215991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2771993" y="2696061"/>
                <a:ext cx="2149642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Language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Java,JSP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FrameWork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Spring, MyBatis, MVC Model2,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Spring Security(</a:t>
                </a:r>
                <a:r>
                  <a:rPr lang="ko-KR" altLang="en-US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패스워드 암호화</a:t>
                </a: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endParaRPr lang="ko-KR" altLang="en-US" sz="1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3" name="직선 연결선 62"/>
              <p:cNvCxnSpPr/>
              <p:nvPr/>
            </p:nvCxnSpPr>
            <p:spPr>
              <a:xfrm flipV="1">
                <a:off x="3652295" y="3708768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" name="직선 연결선 29"/>
          <p:cNvCxnSpPr/>
          <p:nvPr/>
        </p:nvCxnSpPr>
        <p:spPr>
          <a:xfrm flipV="1">
            <a:off x="6814428" y="4625317"/>
            <a:ext cx="340964" cy="1"/>
          </a:xfrm>
          <a:prstGeom prst="line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9802543" y="4140629"/>
            <a:ext cx="340964" cy="1"/>
          </a:xfrm>
          <a:prstGeom prst="line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71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작업 일정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06294"/>
              </p:ext>
            </p:extLst>
          </p:nvPr>
        </p:nvGraphicFramePr>
        <p:xfrm>
          <a:off x="2721158" y="1985494"/>
          <a:ext cx="8075789" cy="354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267"/>
                <a:gridCol w="867905"/>
                <a:gridCol w="736169"/>
                <a:gridCol w="681926"/>
                <a:gridCol w="728420"/>
                <a:gridCol w="743919"/>
                <a:gridCol w="743918"/>
                <a:gridCol w="674177"/>
                <a:gridCol w="736169"/>
                <a:gridCol w="743919"/>
              </a:tblGrid>
              <a:tr h="427327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42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팀구성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2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요구사항명세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기획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91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데이터베이스 설계 및 구현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1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 프로그래밍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2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백엔드 프로그래밍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디버그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오른쪽 화살표 2"/>
          <p:cNvSpPr/>
          <p:nvPr/>
        </p:nvSpPr>
        <p:spPr>
          <a:xfrm>
            <a:off x="4145797" y="2564967"/>
            <a:ext cx="398174" cy="139485"/>
          </a:xfrm>
          <a:prstGeom prst="rightArrow">
            <a:avLst/>
          </a:prstGeom>
          <a:solidFill>
            <a:srgbClr val="DEA886"/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543971" y="2963956"/>
            <a:ext cx="857188" cy="139485"/>
          </a:xfrm>
          <a:prstGeom prst="rightArrow">
            <a:avLst/>
          </a:prstGeom>
          <a:solidFill>
            <a:srgbClr val="DEA886"/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401159" y="3379826"/>
            <a:ext cx="1357894" cy="139485"/>
          </a:xfrm>
          <a:prstGeom prst="rightArrow">
            <a:avLst/>
          </a:prstGeom>
          <a:solidFill>
            <a:srgbClr val="DEA886"/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6759054" y="3868024"/>
            <a:ext cx="1129583" cy="139485"/>
          </a:xfrm>
          <a:prstGeom prst="rightArrow">
            <a:avLst/>
          </a:prstGeom>
          <a:solidFill>
            <a:srgbClr val="DEA886"/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76610" y="4379466"/>
            <a:ext cx="1479193" cy="139485"/>
          </a:xfrm>
          <a:prstGeom prst="rightArrow">
            <a:avLst/>
          </a:prstGeom>
          <a:solidFill>
            <a:srgbClr val="FF0000">
              <a:alpha val="78000"/>
            </a:srgbClr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7916206" y="4814616"/>
            <a:ext cx="2134443" cy="139485"/>
          </a:xfrm>
          <a:prstGeom prst="rightArrow">
            <a:avLst/>
          </a:prstGeom>
          <a:solidFill>
            <a:srgbClr val="FF0000">
              <a:alpha val="78000"/>
            </a:srgbClr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050650" y="5255122"/>
            <a:ext cx="741335" cy="139485"/>
          </a:xfrm>
          <a:prstGeom prst="rightArrow">
            <a:avLst/>
          </a:prstGeom>
          <a:solidFill>
            <a:srgbClr val="DEA886"/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9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시스템 구조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user\Desktop\아파치톰켓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953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" b="20688"/>
          <a:stretch/>
        </p:blipFill>
        <p:spPr bwMode="auto">
          <a:xfrm>
            <a:off x="6364956" y="2698860"/>
            <a:ext cx="2369550" cy="154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user\Desktop\mysql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5263" l="0" r="100000">
                        <a14:foregroundMark x1="5348" y1="65263" x2="5348" y2="65263"/>
                        <a14:foregroundMark x1="29144" y1="73684" x2="29144" y2="73684"/>
                        <a14:foregroundMark x1="45989" y1="64737" x2="45989" y2="64737"/>
                        <a14:foregroundMark x1="67112" y1="62105" x2="67112" y2="62105"/>
                        <a14:foregroundMark x1="77540" y1="64737" x2="77540" y2="64737"/>
                        <a14:foregroundMark x1="94920" y1="77895" x2="94920" y2="77895"/>
                        <a14:foregroundMark x1="64171" y1="23158" x2="64171" y2="23158"/>
                        <a14:foregroundMark x1="68984" y1="23684" x2="68984" y2="23684"/>
                        <a14:foregroundMark x1="71658" y1="47895" x2="71658" y2="47895"/>
                        <a14:foregroundMark x1="74332" y1="54211" x2="74332" y2="54211"/>
                        <a14:foregroundMark x1="93850" y1="65263" x2="93850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24" y="1345297"/>
            <a:ext cx="2666031" cy="18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14452" y="4370441"/>
            <a:ext cx="242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Apache Tomcat 8.0</a:t>
            </a:r>
            <a:endParaRPr lang="ko-KR" altLang="en-US" b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218982" y="3904183"/>
            <a:ext cx="1996066" cy="1933479"/>
            <a:chOff x="3655885" y="4216723"/>
            <a:chExt cx="1996066" cy="1933479"/>
          </a:xfrm>
        </p:grpSpPr>
        <p:pic>
          <p:nvPicPr>
            <p:cNvPr id="16" name="Picture 2" descr="C:\Users\user\Desktop\이클립스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947" l="0" r="100000">
                          <a14:foregroundMark x1="53465" y1="29474" x2="53465" y2="29474"/>
                          <a14:foregroundMark x1="62376" y1="30526" x2="62376" y2="30526"/>
                          <a14:foregroundMark x1="44554" y1="69474" x2="44554" y2="69474"/>
                          <a14:foregroundMark x1="37624" y1="57895" x2="37624" y2="57895"/>
                          <a14:foregroundMark x1="36634" y1="56842" x2="36634" y2="56842"/>
                          <a14:foregroundMark x1="31683" y1="47368" x2="31683" y2="47368"/>
                          <a14:foregroundMark x1="31683" y1="38947" x2="31683" y2="38947"/>
                          <a14:foregroundMark x1="69307" y1="40000" x2="69307" y2="40000"/>
                          <a14:foregroundMark x1="75248" y1="71579" x2="75248" y2="71579"/>
                          <a14:foregroundMark x1="48515" y1="80000" x2="48515" y2="80000"/>
                          <a14:foregroundMark x1="16832" y1="20000" x2="16832" y2="20000"/>
                          <a14:foregroundMark x1="6931" y1="34737" x2="6931" y2="34737"/>
                          <a14:foregroundMark x1="24752" y1="87368" x2="24752" y2="87368"/>
                          <a14:foregroundMark x1="40594" y1="92632" x2="40594" y2="92632"/>
                          <a14:foregroundMark x1="21782" y1="80000" x2="21782" y2="80000"/>
                          <a14:foregroundMark x1="30693" y1="12632" x2="30693" y2="12632"/>
                          <a14:foregroundMark x1="81188" y1="25263" x2="81188" y2="25263"/>
                          <a14:foregroundMark x1="84158" y1="18947" x2="84158" y2="18947"/>
                          <a14:foregroundMark x1="53465" y1="58947" x2="53465" y2="58947"/>
                          <a14:foregroundMark x1="58416" y1="68421" x2="58416" y2="68421"/>
                          <a14:backgroundMark x1="93069" y1="7368" x2="93069" y2="7368"/>
                          <a14:backgroundMark x1="10891" y1="7368" x2="10891" y2="7368"/>
                          <a14:backgroundMark x1="89109" y1="87368" x2="89109" y2="873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5885" y="4216723"/>
              <a:ext cx="1440804" cy="135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user\Desktop\스프링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405" y="4611930"/>
              <a:ext cx="1226824" cy="1198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316275" y="5780870"/>
              <a:ext cx="1335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</a:t>
              </a:r>
              <a:endParaRPr lang="ko-KR" altLang="en-US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125918" y="1391791"/>
            <a:ext cx="1216698" cy="535165"/>
            <a:chOff x="8942522" y="1239391"/>
            <a:chExt cx="1216698" cy="535165"/>
          </a:xfrm>
        </p:grpSpPr>
        <p:sp>
          <p:nvSpPr>
            <p:cNvPr id="21" name="타원 20"/>
            <p:cNvSpPr/>
            <p:nvPr/>
          </p:nvSpPr>
          <p:spPr>
            <a:xfrm>
              <a:off x="8942522" y="1239391"/>
              <a:ext cx="1147036" cy="5351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051091" y="1324630"/>
              <a:ext cx="1108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database</a:t>
              </a:r>
              <a:endPara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254694" y="2344006"/>
            <a:ext cx="1313646" cy="535165"/>
            <a:chOff x="6102294" y="2191606"/>
            <a:chExt cx="1313646" cy="535165"/>
          </a:xfrm>
        </p:grpSpPr>
        <p:sp>
          <p:nvSpPr>
            <p:cNvPr id="24" name="타원 23"/>
            <p:cNvSpPr/>
            <p:nvPr/>
          </p:nvSpPr>
          <p:spPr>
            <a:xfrm>
              <a:off x="6102294" y="2191606"/>
              <a:ext cx="1147036" cy="5351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14082" y="2301499"/>
              <a:ext cx="1301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Web server</a:t>
              </a:r>
              <a:endPara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132827" y="3212165"/>
            <a:ext cx="1305897" cy="535165"/>
            <a:chOff x="3760332" y="3356937"/>
            <a:chExt cx="1305897" cy="535165"/>
          </a:xfrm>
        </p:grpSpPr>
        <p:sp>
          <p:nvSpPr>
            <p:cNvPr id="27" name="타원 26"/>
            <p:cNvSpPr/>
            <p:nvPr/>
          </p:nvSpPr>
          <p:spPr>
            <a:xfrm>
              <a:off x="3760332" y="3356937"/>
              <a:ext cx="1147036" cy="5351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64371" y="3466830"/>
              <a:ext cx="1301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Framework</a:t>
              </a:r>
              <a:endPara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108967" y="4772300"/>
            <a:ext cx="1301858" cy="535165"/>
            <a:chOff x="1917822" y="4619900"/>
            <a:chExt cx="1301858" cy="535165"/>
          </a:xfrm>
        </p:grpSpPr>
        <p:sp>
          <p:nvSpPr>
            <p:cNvPr id="30" name="타원 29"/>
            <p:cNvSpPr/>
            <p:nvPr/>
          </p:nvSpPr>
          <p:spPr>
            <a:xfrm>
              <a:off x="1970945" y="4619900"/>
              <a:ext cx="1147036" cy="5351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17822" y="4631845"/>
              <a:ext cx="1301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Operating System</a:t>
              </a:r>
              <a:endPara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2" name="직선 화살표 연결선 31"/>
          <p:cNvCxnSpPr/>
          <p:nvPr/>
        </p:nvCxnSpPr>
        <p:spPr>
          <a:xfrm flipV="1">
            <a:off x="3534809" y="4784245"/>
            <a:ext cx="602057" cy="261610"/>
          </a:xfrm>
          <a:prstGeom prst="straightConnector1">
            <a:avLst/>
          </a:prstGeom>
          <a:ln w="28575">
            <a:solidFill>
              <a:srgbClr val="FF0000">
                <a:alpha val="70000"/>
              </a:srgb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5858152" y="3773378"/>
            <a:ext cx="602057" cy="261610"/>
          </a:xfrm>
          <a:prstGeom prst="straightConnector1">
            <a:avLst/>
          </a:prstGeom>
          <a:ln w="28575">
            <a:solidFill>
              <a:srgbClr val="FF0000">
                <a:alpha val="70000"/>
              </a:srgb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8460471" y="2777437"/>
            <a:ext cx="602057" cy="261610"/>
          </a:xfrm>
          <a:prstGeom prst="straightConnector1">
            <a:avLst/>
          </a:prstGeom>
          <a:ln w="28575">
            <a:solidFill>
              <a:srgbClr val="FF0000">
                <a:alpha val="70000"/>
              </a:srgb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2908" l="526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7" y="5279019"/>
            <a:ext cx="2263714" cy="83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5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119178" y="239253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데이터베이스 구성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(ERD)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134278" y="977917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49734" y="1242540"/>
            <a:ext cx="5762626" cy="5300058"/>
            <a:chOff x="3349734" y="1242540"/>
            <a:chExt cx="5762626" cy="5300058"/>
          </a:xfrm>
        </p:grpSpPr>
        <p:pic>
          <p:nvPicPr>
            <p:cNvPr id="2050" name="Picture 2" descr="C:\Users\user\Desktop\Alba 모델링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734" y="1242540"/>
              <a:ext cx="5762626" cy="5300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882336" y="1509989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13685" y="1789306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56496" y="3134729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97110" y="1858283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08356" y="3958632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72542" y="3808397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35670" y="2716184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59089" y="5009934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1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4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Use case Diagram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1026" name="Picture 2" descr="C:\Users\user\Desktop\AlbaExit user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454" y="1509680"/>
            <a:ext cx="7384940" cy="51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3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King,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 테이블</a:t>
            </a:r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41811"/>
              </p:ext>
            </p:extLst>
          </p:nvPr>
        </p:nvGraphicFramePr>
        <p:xfrm>
          <a:off x="3246895" y="2034552"/>
          <a:ext cx="7136969" cy="34577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kno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구인자 고유 번호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kid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구인자 아이디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kpw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구인자 비밀번호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kname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구인자 이름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bname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bNumber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사업자 등록번호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addr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varchar(45)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 주소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구인자 이메일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approval_status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상태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approval_key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7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84579" y="2115358"/>
            <a:ext cx="2236421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5078304" y="2454717"/>
            <a:ext cx="1666066" cy="4403283"/>
            <a:chOff x="5078304" y="2454717"/>
            <a:chExt cx="1666066" cy="4403283"/>
          </a:xfrm>
        </p:grpSpPr>
        <p:sp>
          <p:nvSpPr>
            <p:cNvPr id="13" name="Shape 505"/>
            <p:cNvSpPr/>
            <p:nvPr/>
          </p:nvSpPr>
          <p:spPr>
            <a:xfrm>
              <a:off x="5920801" y="3225520"/>
              <a:ext cx="0" cy="3632480"/>
            </a:xfrm>
            <a:prstGeom prst="line">
              <a:avLst/>
            </a:prstGeom>
            <a:noFill/>
            <a:ln w="25400" cap="flat">
              <a:solidFill>
                <a:srgbClr val="56565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" name="Shape 506"/>
            <p:cNvSpPr/>
            <p:nvPr/>
          </p:nvSpPr>
          <p:spPr>
            <a:xfrm>
              <a:off x="5078304" y="2454717"/>
              <a:ext cx="1666066" cy="1649568"/>
            </a:xfrm>
            <a:prstGeom prst="ellipse">
              <a:avLst/>
            </a:prstGeom>
            <a:solidFill>
              <a:srgbClr val="565656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" name="Shape 507"/>
            <p:cNvSpPr/>
            <p:nvPr/>
          </p:nvSpPr>
          <p:spPr>
            <a:xfrm>
              <a:off x="5381968" y="3056362"/>
              <a:ext cx="1058736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000">
                  <a:solidFill>
                    <a:srgbClr val="FFFFFF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START</a:t>
              </a:r>
              <a:endParaRPr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2" name="Shape 509"/>
          <p:cNvSpPr/>
          <p:nvPr/>
        </p:nvSpPr>
        <p:spPr>
          <a:xfrm rot="13500000">
            <a:off x="7377276" y="3186748"/>
            <a:ext cx="211306" cy="21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363680" y="188317"/>
            <a:ext cx="4714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PROCESS</a:t>
            </a:r>
          </a:p>
          <a:p>
            <a:pPr eaLnBrk="1" hangingPunct="1"/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OF</a:t>
            </a:r>
            <a:b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OUR </a:t>
            </a:r>
          </a:p>
          <a:p>
            <a:pPr eaLnBrk="1" hangingPunct="1"/>
            <a:r>
              <a:rPr lang="en-US" altLang="ko-KR" b="1" spc="30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AlBA.EXIT</a:t>
            </a:r>
            <a:endParaRPr lang="ru-RU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Group 503"/>
          <p:cNvGrpSpPr/>
          <p:nvPr/>
        </p:nvGrpSpPr>
        <p:grpSpPr>
          <a:xfrm>
            <a:off x="8844567" y="346271"/>
            <a:ext cx="2408922" cy="1962977"/>
            <a:chOff x="0" y="879100"/>
            <a:chExt cx="5206950" cy="4031169"/>
          </a:xfrm>
        </p:grpSpPr>
        <p:sp>
          <p:nvSpPr>
            <p:cNvPr id="27" name="Shape 498"/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Ⅰ</a:t>
              </a:r>
              <a:r>
                <a:rPr lang="en-US" altLang="ko-KR" sz="150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5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소개</a:t>
              </a:r>
              <a:endParaRPr sz="1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Shape 499"/>
            <p:cNvSpPr/>
            <p:nvPr/>
          </p:nvSpPr>
          <p:spPr>
            <a:xfrm>
              <a:off x="0" y="2410070"/>
              <a:ext cx="5057971" cy="250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1.1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기획의도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1.2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서비스개요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1.3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요구사항 정의</a:t>
              </a:r>
              <a:endParaRPr lang="en-US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9" name="Group 502"/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30" name="Shape 500"/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Shape 501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32" name="Group 503">
            <a:extLst>
              <a:ext uri="{FF2B5EF4-FFF2-40B4-BE49-F238E27FC236}">
                <a16:creationId xmlns:a16="http://schemas.microsoft.com/office/drawing/2014/main" xmlns="" id="{B6D2514F-52D6-4A28-8A5C-AA2BED64D947}"/>
              </a:ext>
            </a:extLst>
          </p:cNvPr>
          <p:cNvGrpSpPr/>
          <p:nvPr/>
        </p:nvGrpSpPr>
        <p:grpSpPr>
          <a:xfrm>
            <a:off x="8852316" y="2069949"/>
            <a:ext cx="2408922" cy="1848360"/>
            <a:chOff x="0" y="879100"/>
            <a:chExt cx="5206950" cy="4031169"/>
          </a:xfrm>
        </p:grpSpPr>
        <p:sp>
          <p:nvSpPr>
            <p:cNvPr id="33" name="Shape 498">
              <a:extLst>
                <a:ext uri="{FF2B5EF4-FFF2-40B4-BE49-F238E27FC236}">
                  <a16:creationId xmlns:a16="http://schemas.microsoft.com/office/drawing/2014/main" xmlns="" id="{7052BD49-2213-4377-8100-1F3AFBF0DC9C}"/>
                </a:ext>
              </a:extLst>
            </p:cNvPr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Ⅱ</a:t>
              </a:r>
              <a:r>
                <a:rPr lang="en-US" altLang="ko-KR" sz="150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5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개요</a:t>
              </a:r>
              <a:endParaRPr sz="1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Shape 499">
              <a:extLst>
                <a:ext uri="{FF2B5EF4-FFF2-40B4-BE49-F238E27FC236}">
                  <a16:creationId xmlns:a16="http://schemas.microsoft.com/office/drawing/2014/main" xmlns="" id="{9010C9F9-8055-406C-BD7A-25EAB7B398F6}"/>
                </a:ext>
              </a:extLst>
            </p:cNvPr>
            <p:cNvSpPr/>
            <p:nvPr/>
          </p:nvSpPr>
          <p:spPr>
            <a:xfrm>
              <a:off x="0" y="2410070"/>
              <a:ext cx="5057971" cy="250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numCol="1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.1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조원구성 및 역할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2.2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개발환경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2.3</a:t>
              </a:r>
              <a:r>
                <a:rPr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작업일정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2.4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시스템구조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2.5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데이터베이스 구성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2.6 use case diagram</a:t>
              </a:r>
            </a:p>
            <a:p>
              <a:pPr>
                <a:lnSpc>
                  <a:spcPct val="150000"/>
                </a:lnSpc>
              </a:pPr>
              <a:r>
                <a:rPr 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2.7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테이블 명세</a:t>
              </a:r>
              <a:endParaRPr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" name="Group 502">
              <a:extLst>
                <a:ext uri="{FF2B5EF4-FFF2-40B4-BE49-F238E27FC236}">
                  <a16:creationId xmlns:a16="http://schemas.microsoft.com/office/drawing/2014/main" xmlns="" id="{489EC8A7-73A3-4186-9576-024DC17474F4}"/>
                </a:ext>
              </a:extLst>
            </p:cNvPr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36" name="Shape 500">
                <a:extLst>
                  <a:ext uri="{FF2B5EF4-FFF2-40B4-BE49-F238E27FC236}">
                    <a16:creationId xmlns:a16="http://schemas.microsoft.com/office/drawing/2014/main" xmlns="" id="{28DFE998-F7C0-4988-90DE-5DD63B216673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Shape 501">
                <a:extLst>
                  <a:ext uri="{FF2B5EF4-FFF2-40B4-BE49-F238E27FC236}">
                    <a16:creationId xmlns:a16="http://schemas.microsoft.com/office/drawing/2014/main" xmlns="" id="{D61BEF9B-6E05-49E3-820F-068DB406E2E1}"/>
                  </a:ext>
                </a:extLst>
              </p:cNvPr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38" name="Group 503">
            <a:extLst>
              <a:ext uri="{FF2B5EF4-FFF2-40B4-BE49-F238E27FC236}">
                <a16:creationId xmlns:a16="http://schemas.microsoft.com/office/drawing/2014/main" xmlns="" id="{12D41E68-1CB8-4D8C-A108-F3E728749427}"/>
              </a:ext>
            </a:extLst>
          </p:cNvPr>
          <p:cNvGrpSpPr/>
          <p:nvPr/>
        </p:nvGrpSpPr>
        <p:grpSpPr>
          <a:xfrm>
            <a:off x="8842203" y="4737211"/>
            <a:ext cx="2408922" cy="1962977"/>
            <a:chOff x="0" y="879100"/>
            <a:chExt cx="5206950" cy="4031169"/>
          </a:xfrm>
        </p:grpSpPr>
        <p:sp>
          <p:nvSpPr>
            <p:cNvPr id="39" name="Shape 498">
              <a:extLst>
                <a:ext uri="{FF2B5EF4-FFF2-40B4-BE49-F238E27FC236}">
                  <a16:creationId xmlns:a16="http://schemas.microsoft.com/office/drawing/2014/main" xmlns="" id="{FDE4B14B-6BA9-4B06-9297-F606C2AD1F55}"/>
                </a:ext>
              </a:extLst>
            </p:cNvPr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Ⅲ</a:t>
              </a:r>
              <a:r>
                <a:rPr lang="en-US" altLang="ko-KR" sz="150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5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기술 상세</a:t>
              </a:r>
              <a:endParaRPr sz="1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Shape 499">
              <a:extLst>
                <a:ext uri="{FF2B5EF4-FFF2-40B4-BE49-F238E27FC236}">
                  <a16:creationId xmlns:a16="http://schemas.microsoft.com/office/drawing/2014/main" xmlns="" id="{0BBDFE6E-3DC6-4E18-AF8F-C4BB383767D2}"/>
                </a:ext>
              </a:extLst>
            </p:cNvPr>
            <p:cNvSpPr/>
            <p:nvPr/>
          </p:nvSpPr>
          <p:spPr>
            <a:xfrm>
              <a:off x="0" y="2410070"/>
              <a:ext cx="5057971" cy="250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3.1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구직자 기능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3.2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구인</a:t>
              </a:r>
              <a:r>
                <a:rPr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기능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3.3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기능</a:t>
              </a:r>
              <a:endParaRPr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1" name="Group 502">
              <a:extLst>
                <a:ext uri="{FF2B5EF4-FFF2-40B4-BE49-F238E27FC236}">
                  <a16:creationId xmlns:a16="http://schemas.microsoft.com/office/drawing/2014/main" xmlns="" id="{7C57E7C0-ED44-450B-9717-1CAAB1E30E7B}"/>
                </a:ext>
              </a:extLst>
            </p:cNvPr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42" name="Shape 500">
                <a:extLst>
                  <a:ext uri="{FF2B5EF4-FFF2-40B4-BE49-F238E27FC236}">
                    <a16:creationId xmlns:a16="http://schemas.microsoft.com/office/drawing/2014/main" xmlns="" id="{6FFB4CE9-6FED-46CA-A84B-64D132568E3A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Shape 501">
                <a:extLst>
                  <a:ext uri="{FF2B5EF4-FFF2-40B4-BE49-F238E27FC236}">
                    <a16:creationId xmlns:a16="http://schemas.microsoft.com/office/drawing/2014/main" xmlns="" id="{FAEF5443-57C2-4177-B176-188FFD276745}"/>
                  </a:ext>
                </a:extLst>
              </p:cNvPr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44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P</a:t>
            </a:r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artimer,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 테이블</a:t>
            </a:r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58954"/>
              </p:ext>
            </p:extLst>
          </p:nvPr>
        </p:nvGraphicFramePr>
        <p:xfrm>
          <a:off x="3246895" y="2034552"/>
          <a:ext cx="7136969" cy="34577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pno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고유 번호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pid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아이디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ppw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비밀번호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pname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이름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age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나이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gender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성별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phone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연락처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email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이메일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approval_status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 상태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approval_key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 키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9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915634"/>
              </p:ext>
            </p:extLst>
          </p:nvPr>
        </p:nvGraphicFramePr>
        <p:xfrm>
          <a:off x="3238194" y="1881312"/>
          <a:ext cx="7136969" cy="4229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03372"/>
                <a:gridCol w="1365467"/>
                <a:gridCol w="1365467"/>
                <a:gridCol w="2702663"/>
              </a:tblGrid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userno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이력서 고유 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</a:t>
                      </a: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pno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구직자 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구직자 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age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나이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gender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phone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연락처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academic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varchar(45)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career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typeoccup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period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dow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요일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titmetotime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region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uploadfile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업로드 이미지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증명사진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addr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selfinfo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varchar(5000</a:t>
                      </a: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자기소개서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Resume,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이력서 테이블</a:t>
            </a:r>
          </a:p>
        </p:txBody>
      </p:sp>
    </p:spTree>
    <p:extLst>
      <p:ext uri="{BB962C8B-B14F-4D97-AF65-F5344CB8AC3E}">
        <p14:creationId xmlns:p14="http://schemas.microsoft.com/office/powerpoint/2010/main" val="427668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Notice,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테이블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44228"/>
              </p:ext>
            </p:extLst>
          </p:nvPr>
        </p:nvGraphicFramePr>
        <p:xfrm>
          <a:off x="3238194" y="1734081"/>
          <a:ext cx="7136969" cy="48646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03372"/>
                <a:gridCol w="1365467"/>
                <a:gridCol w="1365467"/>
                <a:gridCol w="2702663"/>
              </a:tblGrid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bno</a:t>
                      </a:r>
                    </a:p>
                  </a:txBody>
                  <a:tcPr marL="61297" marR="61297" marT="16947" marB="1694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공고 고유 번호</a:t>
                      </a:r>
                    </a:p>
                  </a:txBody>
                  <a:tcPr marL="61297" marR="61297" marT="16947" marB="1694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kno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구인자 고유 번호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pay</a:t>
                      </a:r>
                    </a:p>
                  </a:txBody>
                  <a:tcPr marL="61297" marR="61297" marT="16947" marB="1694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시급</a:t>
                      </a:r>
                    </a:p>
                  </a:txBody>
                  <a:tcPr marL="61297" marR="61297" marT="16947" marB="16947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titmetotime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etc</a:t>
                      </a:r>
                    </a:p>
                  </a:txBody>
                  <a:tcPr marL="61297" marR="61297" marT="16947" marB="1694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varchar(1500)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상세 소개</a:t>
                      </a:r>
                    </a:p>
                  </a:txBody>
                  <a:tcPr marL="61297" marR="61297" marT="16947" marB="16947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typeoccup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직종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period</a:t>
                      </a:r>
                    </a:p>
                  </a:txBody>
                  <a:tcPr marL="61297" marR="61297" marT="16947" marB="1694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기간</a:t>
                      </a:r>
                    </a:p>
                  </a:txBody>
                  <a:tcPr marL="61297" marR="61297" marT="16947" marB="16947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dow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요일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region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지역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keyword 1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</a:t>
                      </a: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키워드 </a:t>
                      </a:r>
                      <a:r>
                        <a:rPr lang="en-US" altLang="ko-KR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keyword 2</a:t>
                      </a:r>
                    </a:p>
                  </a:txBody>
                  <a:tcPr marL="61297" marR="61297" marT="16947" marB="1694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키워드 </a:t>
                      </a:r>
                      <a:r>
                        <a:rPr lang="en-US" altLang="ko-KR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keyword 3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키워드 </a:t>
                      </a:r>
                      <a:r>
                        <a:rPr lang="en-US" altLang="ko-KR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main image</a:t>
                      </a:r>
                    </a:p>
                  </a:txBody>
                  <a:tcPr marL="61297" marR="61297" marT="16947" marB="1694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</a:t>
                      </a: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공고 메인 이미지</a:t>
                      </a:r>
                    </a:p>
                  </a:txBody>
                  <a:tcPr marL="61297" marR="61297" marT="16947" marB="16947" anchor="ctr">
                    <a:noFill/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deadline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date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공고 마감 날짜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bname</a:t>
                      </a:r>
                    </a:p>
                  </a:txBody>
                  <a:tcPr marL="61297" marR="61297" marT="16947" marB="1694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</a:t>
                      </a: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업체명</a:t>
                      </a:r>
                    </a:p>
                  </a:txBody>
                  <a:tcPr marL="61297" marR="61297" marT="16947" marB="16947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9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pboard,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게시판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테이블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24984"/>
              </p:ext>
            </p:extLst>
          </p:nvPr>
        </p:nvGraphicFramePr>
        <p:xfrm>
          <a:off x="3246895" y="2034552"/>
          <a:ext cx="7136969" cy="21912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seq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고유 번호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pno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고유 번호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title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제목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content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varchar(2000)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내용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cnt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조회 수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regdate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작성날짜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5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Ment,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게시판 댓글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테이블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005238"/>
              </p:ext>
            </p:extLst>
          </p:nvPr>
        </p:nvGraphicFramePr>
        <p:xfrm>
          <a:off x="3246895" y="2034552"/>
          <a:ext cx="7136969" cy="18745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mno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댓글 고유 번호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pno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고유 번호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content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댓글 내용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regdate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댓글 작성날짜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seq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고유 번호</a:t>
                      </a: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1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Applylist,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지원목록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테이블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892392"/>
              </p:ext>
            </p:extLst>
          </p:nvPr>
        </p:nvGraphicFramePr>
        <p:xfrm>
          <a:off x="3246895" y="2034552"/>
          <a:ext cx="7136969" cy="21912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ano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지원목록 고유 번호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kno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구인자 고유 번호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bno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공고 고유 번호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userno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이력서 고유 번호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subd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제출날짜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passcheck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합격 여부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6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Reservation,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테이블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926576"/>
              </p:ext>
            </p:extLst>
          </p:nvPr>
        </p:nvGraphicFramePr>
        <p:xfrm>
          <a:off x="3246895" y="2034552"/>
          <a:ext cx="7136969" cy="25078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rno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예약 고유 번호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pno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고유 번호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ano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지원목록 고유 번호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rtime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예약 시간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writing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남기는 말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state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합격 여부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day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예약 날짜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6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03. </a:t>
            </a:r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기술 상세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8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6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6751"/>
          <a:stretch/>
        </p:blipFill>
        <p:spPr bwMode="auto">
          <a:xfrm>
            <a:off x="2324745" y="1364741"/>
            <a:ext cx="6385302" cy="4943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홈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9218196" y="1441342"/>
            <a:ext cx="0" cy="4781537"/>
          </a:xfrm>
          <a:prstGeom prst="line">
            <a:avLst/>
          </a:prstGeom>
          <a:ln w="19050">
            <a:solidFill>
              <a:srgbClr val="E4B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9442227" y="1717064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8" name="TextBox 7"/>
          <p:cNvSpPr txBox="1"/>
          <p:nvPr/>
        </p:nvSpPr>
        <p:spPr>
          <a:xfrm>
            <a:off x="9554060" y="1641175"/>
            <a:ext cx="281358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하지 않은 경우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 로그인 화면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 로그인 화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채용 공고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소개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683834" y="1641175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8" name="직사각형 17"/>
          <p:cNvSpPr/>
          <p:nvPr/>
        </p:nvSpPr>
        <p:spPr>
          <a:xfrm>
            <a:off x="4754104" y="1709315"/>
            <a:ext cx="1561455" cy="18201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93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07"/>
          <p:cNvSpPr/>
          <p:nvPr/>
        </p:nvSpPr>
        <p:spPr>
          <a:xfrm>
            <a:off x="5381972" y="3056360"/>
            <a:ext cx="1058736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Shape 520"/>
          <p:cNvSpPr/>
          <p:nvPr/>
        </p:nvSpPr>
        <p:spPr>
          <a:xfrm>
            <a:off x="3642141" y="-165528"/>
            <a:ext cx="2301467" cy="710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3805"/>
                </a:lnTo>
                <a:lnTo>
                  <a:pt x="0" y="10800"/>
                </a:lnTo>
                <a:lnTo>
                  <a:pt x="21600" y="17795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565656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다이아몬드 9"/>
          <p:cNvSpPr/>
          <p:nvPr/>
        </p:nvSpPr>
        <p:spPr>
          <a:xfrm>
            <a:off x="4335026" y="1777424"/>
            <a:ext cx="3199252" cy="3199252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Shape 507"/>
          <p:cNvSpPr/>
          <p:nvPr/>
        </p:nvSpPr>
        <p:spPr>
          <a:xfrm>
            <a:off x="5201899" y="2959148"/>
            <a:ext cx="141888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Alba.exIT</a:t>
            </a:r>
          </a:p>
          <a:p>
            <a:r>
              <a:rPr 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Group 503"/>
          <p:cNvGrpSpPr/>
          <p:nvPr/>
        </p:nvGrpSpPr>
        <p:grpSpPr>
          <a:xfrm>
            <a:off x="8164039" y="4730956"/>
            <a:ext cx="2530695" cy="1959239"/>
            <a:chOff x="0" y="879100"/>
            <a:chExt cx="5206950" cy="4031169"/>
          </a:xfrm>
        </p:grpSpPr>
        <p:sp>
          <p:nvSpPr>
            <p:cNvPr id="26" name="Shape 498"/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구직자</a:t>
              </a:r>
              <a:endPara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Shape 499"/>
            <p:cNvSpPr/>
            <p:nvPr/>
          </p:nvSpPr>
          <p:spPr>
            <a:xfrm>
              <a:off x="0" y="2410070"/>
              <a:ext cx="5057971" cy="250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이력서 등록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공고 열람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이력서 지원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합격시 면접예약 등록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자유게시판 이용</a:t>
              </a:r>
              <a:endParaRPr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8" name="Group 502"/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29" name="Shape 500"/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" name="Shape 501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31" name="Shape 509"/>
          <p:cNvSpPr/>
          <p:nvPr/>
        </p:nvSpPr>
        <p:spPr>
          <a:xfrm rot="13500000">
            <a:off x="7158211" y="5303687"/>
            <a:ext cx="211306" cy="21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9" name="Group 503"/>
          <p:cNvGrpSpPr/>
          <p:nvPr/>
        </p:nvGrpSpPr>
        <p:grpSpPr>
          <a:xfrm>
            <a:off x="1400722" y="575666"/>
            <a:ext cx="2530695" cy="1586511"/>
            <a:chOff x="0" y="879100"/>
            <a:chExt cx="5206950" cy="3264274"/>
          </a:xfrm>
        </p:grpSpPr>
        <p:sp>
          <p:nvSpPr>
            <p:cNvPr id="40" name="Shape 498"/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b="1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구인자</a:t>
              </a:r>
              <a:endParaRPr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Shape 499"/>
            <p:cNvSpPr/>
            <p:nvPr/>
          </p:nvSpPr>
          <p:spPr>
            <a:xfrm>
              <a:off x="0" y="2410072"/>
              <a:ext cx="5057971" cy="17333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공고 등록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이력서 열람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공고에 지원한 이력서 합격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불합격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지원한 면접일정 수락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거절</a:t>
              </a:r>
              <a:endParaRPr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2" name="Group 502"/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43" name="Shape 500"/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Shape 501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45" name="Shape 509"/>
          <p:cNvSpPr/>
          <p:nvPr/>
        </p:nvSpPr>
        <p:spPr>
          <a:xfrm rot="13500000">
            <a:off x="4401523" y="1064683"/>
            <a:ext cx="211306" cy="21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15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로그인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61" y="1274417"/>
            <a:ext cx="6075337" cy="478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84484" y="2774782"/>
            <a:ext cx="216976" cy="18201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81449" y="3758608"/>
            <a:ext cx="216976" cy="18201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48" name="직선 화살표 연결선 2047"/>
          <p:cNvCxnSpPr/>
          <p:nvPr/>
        </p:nvCxnSpPr>
        <p:spPr>
          <a:xfrm flipV="1">
            <a:off x="6961661" y="2070104"/>
            <a:ext cx="1446170" cy="80343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6961661" y="3849613"/>
            <a:ext cx="1391925" cy="324266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8500071" y="1551560"/>
            <a:ext cx="3298778" cy="5160395"/>
            <a:chOff x="8748039" y="1598054"/>
            <a:chExt cx="3298778" cy="5160395"/>
          </a:xfrm>
        </p:grpSpPr>
        <p:pic>
          <p:nvPicPr>
            <p:cNvPr id="7" name="Picture 15" descr="C:\Users\user\Desktop\albaexit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250" b="97917" l="0" r="100000">
                          <a14:foregroundMark x1="6034" y1="72917" x2="6034" y2="72917"/>
                          <a14:foregroundMark x1="18103" y1="62500" x2="18103" y2="62500"/>
                          <a14:foregroundMark x1="25000" y1="50000" x2="25000" y2="50000"/>
                          <a14:foregroundMark x1="46552" y1="66667" x2="46552" y2="66667"/>
                          <a14:foregroundMark x1="56034" y1="72917" x2="56034" y2="72917"/>
                          <a14:foregroundMark x1="69828" y1="81250" x2="69828" y2="81250"/>
                          <a14:foregroundMark x1="84483" y1="75000" x2="84483" y2="75000"/>
                          <a14:foregroundMark x1="82759" y1="47917" x2="82759" y2="47917"/>
                          <a14:backgroundMark x1="29310" y1="75000" x2="29310" y2="75000"/>
                          <a14:backgroundMark x1="63793" y1="79167" x2="63793" y2="79167"/>
                          <a14:backgroundMark x1="77586" y1="70833" x2="77586" y2="7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2203" y="6400177"/>
              <a:ext cx="864614" cy="3582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9" name="타원 18"/>
            <p:cNvSpPr/>
            <p:nvPr/>
          </p:nvSpPr>
          <p:spPr>
            <a:xfrm>
              <a:off x="8748039" y="2837099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1</a:t>
              </a:r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8789640" y="4794357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2</a:t>
              </a:r>
              <a:endParaRPr lang="ko-KR" altLang="en-US" sz="8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989642" y="2802225"/>
              <a:ext cx="286008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 </a:t>
              </a:r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찾기 기능</a:t>
              </a:r>
              <a:endPara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5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없는 </a:t>
              </a: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E-mail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</a:t>
              </a: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-&gt;“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가입된 아이디가 없습니다</a:t>
              </a: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312" y="1598054"/>
              <a:ext cx="1325105" cy="9441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6589" y="1600969"/>
              <a:ext cx="1338101" cy="9440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cxnSp>
          <p:nvCxnSpPr>
            <p:cNvPr id="33" name="직선 연결선 32"/>
            <p:cNvCxnSpPr/>
            <p:nvPr/>
          </p:nvCxnSpPr>
          <p:spPr>
            <a:xfrm>
              <a:off x="10245280" y="2026524"/>
              <a:ext cx="296442" cy="0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8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0057" y="3642528"/>
              <a:ext cx="1283127" cy="9077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cxnSp>
          <p:nvCxnSpPr>
            <p:cNvPr id="50" name="직선 연결선 49"/>
            <p:cNvCxnSpPr/>
            <p:nvPr/>
          </p:nvCxnSpPr>
          <p:spPr>
            <a:xfrm flipV="1">
              <a:off x="10163915" y="4086347"/>
              <a:ext cx="377807" cy="1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63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344" y="3633893"/>
              <a:ext cx="1410346" cy="9359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52" name="TextBox 51"/>
            <p:cNvSpPr txBox="1"/>
            <p:nvPr/>
          </p:nvSpPr>
          <p:spPr>
            <a:xfrm>
              <a:off x="8989642" y="4716545"/>
              <a:ext cx="286008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PW </a:t>
              </a:r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찾기 </a:t>
              </a:r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</a:t>
              </a:r>
              <a:endPara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잘못된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E-mail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 시 </a:t>
              </a:r>
              <a:endPara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안내창으로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잘못된 이메일 입니다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제시</a:t>
              </a:r>
              <a:endPara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없는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 시</a:t>
              </a:r>
              <a:endPara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안내창으로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“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없는 아이디 입니다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”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제시</a:t>
              </a:r>
              <a:endPara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3. ID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E-mail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일치 시</a:t>
              </a:r>
              <a:endPara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80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E-mail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임시 비밀번호가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발송</a:t>
              </a:r>
              <a:endPara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66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2551" y="5870816"/>
              <a:ext cx="3092139" cy="66171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</p:spTree>
    <p:extLst>
      <p:ext uri="{BB962C8B-B14F-4D97-AF65-F5344CB8AC3E}">
        <p14:creationId xmlns:p14="http://schemas.microsoft.com/office/powerpoint/2010/main" val="2440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회원가입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31" y="1267219"/>
            <a:ext cx="6075337" cy="478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4735" y="5202867"/>
            <a:ext cx="4308528" cy="480447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6973263" y="1549063"/>
            <a:ext cx="1131378" cy="3623815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5" y="3794733"/>
            <a:ext cx="1573078" cy="137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8" name="직선 연결선 47"/>
          <p:cNvCxnSpPr/>
          <p:nvPr/>
        </p:nvCxnSpPr>
        <p:spPr>
          <a:xfrm flipV="1">
            <a:off x="9883880" y="2424234"/>
            <a:ext cx="377807" cy="1"/>
          </a:xfrm>
          <a:prstGeom prst="line">
            <a:avLst/>
          </a:prstGeom>
          <a:ln w="25400" cap="rnd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8049869" y="1387863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54" name="TextBox 53"/>
          <p:cNvSpPr txBox="1"/>
          <p:nvPr/>
        </p:nvSpPr>
        <p:spPr>
          <a:xfrm>
            <a:off x="8067986" y="3657987"/>
            <a:ext cx="200479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 확인 클릭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팝업창으로 사용 여부 알림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중복된 이메일 입력 시 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중복된 이메일이 있습니다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특수문자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영어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숫자 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=6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글자 이상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성공 할 경우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1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메일 인증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해야 만 로그인 가능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151" y="1732531"/>
            <a:ext cx="1432512" cy="1382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93" y="1712435"/>
            <a:ext cx="1452203" cy="1402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1" name="TextBox 60"/>
          <p:cNvSpPr txBox="1"/>
          <p:nvPr/>
        </p:nvSpPr>
        <p:spPr>
          <a:xfrm>
            <a:off x="10447593" y="1303388"/>
            <a:ext cx="1332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 회원가입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143386" y="1310372"/>
            <a:ext cx="2860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구직자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311247" y="1389405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21" name="타원 20"/>
          <p:cNvSpPr/>
          <p:nvPr/>
        </p:nvSpPr>
        <p:spPr>
          <a:xfrm>
            <a:off x="8208724" y="3735048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268233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회원가입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31" y="1267219"/>
            <a:ext cx="6075337" cy="478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4735" y="5202867"/>
            <a:ext cx="4308528" cy="480447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061" y="1914492"/>
            <a:ext cx="3893372" cy="116570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8599428" y="1441340"/>
            <a:ext cx="163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안내 문구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770" y="4349819"/>
            <a:ext cx="2879213" cy="145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10087747" y="3140567"/>
            <a:ext cx="0" cy="112146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rot="5400000" flipH="1" flipV="1">
            <a:off x="6027674" y="3092311"/>
            <a:ext cx="3870781" cy="784287"/>
          </a:xfrm>
          <a:prstGeom prst="bentConnector2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973263" y="5419844"/>
            <a:ext cx="589909" cy="1"/>
          </a:xfrm>
          <a:prstGeom prst="line">
            <a:avLst/>
          </a:prstGeom>
          <a:ln w="25400" cap="rnd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TextBox 2049"/>
          <p:cNvSpPr txBox="1"/>
          <p:nvPr/>
        </p:nvSpPr>
        <p:spPr>
          <a:xfrm>
            <a:off x="8990626" y="3427154"/>
            <a:ext cx="22970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인증을 안한 경우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하단의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인증확인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문구 안내</a:t>
            </a:r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437747" y="1504877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4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51289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공고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9194949" y="1441342"/>
            <a:ext cx="0" cy="4781537"/>
          </a:xfrm>
          <a:prstGeom prst="line">
            <a:avLst/>
          </a:prstGeom>
          <a:ln w="19050">
            <a:solidFill>
              <a:srgbClr val="E4B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9442227" y="1717064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8" name="TextBox 7"/>
          <p:cNvSpPr txBox="1"/>
          <p:nvPr/>
        </p:nvSpPr>
        <p:spPr>
          <a:xfrm>
            <a:off x="9592805" y="1653621"/>
            <a:ext cx="256497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채용정보의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목록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클릭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공고의 상세 내용 안내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3138" r="7236" b="1124"/>
          <a:stretch/>
        </p:blipFill>
        <p:spPr bwMode="auto">
          <a:xfrm>
            <a:off x="2461357" y="1418422"/>
            <a:ext cx="6148684" cy="4750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72381" y="1653621"/>
            <a:ext cx="255722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0" t="15521" r="28427" b="21727"/>
          <a:stretch/>
        </p:blipFill>
        <p:spPr bwMode="auto">
          <a:xfrm>
            <a:off x="418453" y="1395175"/>
            <a:ext cx="2216260" cy="2690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20" name="직선 화살표 연결선 19"/>
          <p:cNvCxnSpPr/>
          <p:nvPr/>
        </p:nvCxnSpPr>
        <p:spPr>
          <a:xfrm flipH="1">
            <a:off x="2634713" y="2278251"/>
            <a:ext cx="627680" cy="11623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306630" y="2108238"/>
            <a:ext cx="1125885" cy="43348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</a:t>
            </a:r>
            <a:r>
              <a:rPr lang="ko-KR" altLang="en-US" sz="4800" b="1" spc="3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4" t="3577" r="12735"/>
          <a:stretch/>
        </p:blipFill>
        <p:spPr bwMode="auto">
          <a:xfrm>
            <a:off x="2533972" y="1386474"/>
            <a:ext cx="4905214" cy="501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64049" y="1709315"/>
            <a:ext cx="3901700" cy="18201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6950990" y="1774352"/>
            <a:ext cx="1983783" cy="12984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040221" y="1386474"/>
            <a:ext cx="0" cy="4781537"/>
          </a:xfrm>
          <a:prstGeom prst="line">
            <a:avLst/>
          </a:prstGeom>
          <a:ln w="19050">
            <a:solidFill>
              <a:srgbClr val="E4B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267710" y="1696449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9457950" y="1624031"/>
            <a:ext cx="2467996" cy="314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구직자로 로그인시 보여지는 화면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등록 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양식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목록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 로그인 폼이 보임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 목록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공고에 지원한 나의 목록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자유게시판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“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이용 가능한 게시판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나의 정보 조회 및 수정 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합격자 조회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</a:p>
          <a:p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내가 지원한 이력서 서류 합격 조회 및 예약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u="sng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합격시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93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이력서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4692"/>
          <a:stretch/>
        </p:blipFill>
        <p:spPr bwMode="auto">
          <a:xfrm>
            <a:off x="2226418" y="1532032"/>
            <a:ext cx="4532635" cy="469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914132" y="2050170"/>
            <a:ext cx="420710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469106" y="1191279"/>
            <a:ext cx="1934264" cy="215444"/>
            <a:chOff x="8388343" y="2026229"/>
            <a:chExt cx="3000622" cy="215444"/>
          </a:xfrm>
        </p:grpSpPr>
        <p:sp>
          <p:nvSpPr>
            <p:cNvPr id="16" name="타원 15"/>
            <p:cNvSpPr/>
            <p:nvPr/>
          </p:nvSpPr>
          <p:spPr>
            <a:xfrm>
              <a:off x="8388343" y="2082016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1</a:t>
              </a:r>
              <a:endParaRPr lang="ko-KR" altLang="en-US" sz="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28882" y="2026229"/>
              <a:ext cx="28600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이력서 등록</a:t>
              </a:r>
              <a:endParaRPr lang="en-US" altLang="ko-KR" sz="8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52787" y="1299001"/>
            <a:ext cx="2039341" cy="276999"/>
            <a:chOff x="7739358" y="3127800"/>
            <a:chExt cx="2039341" cy="276999"/>
          </a:xfrm>
        </p:grpSpPr>
        <p:sp>
          <p:nvSpPr>
            <p:cNvPr id="24" name="타원 23"/>
            <p:cNvSpPr/>
            <p:nvPr/>
          </p:nvSpPr>
          <p:spPr>
            <a:xfrm>
              <a:off x="7739358" y="3183587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2</a:t>
              </a:r>
              <a:endParaRPr lang="ko-KR" altLang="en-US" sz="8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935029" y="3127800"/>
              <a:ext cx="18436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이력서 목록</a:t>
              </a:r>
              <a:endPara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90743" y="2059730"/>
            <a:ext cx="420710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3011056" y="1409799"/>
            <a:ext cx="0" cy="58173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811453" y="1514445"/>
            <a:ext cx="3604486" cy="62894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79048" y="1314499"/>
            <a:ext cx="2665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작성한 이력서들을 목록화해서 조회가능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8" name="Picture 4" descr="C:\Users\user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79" y="1577417"/>
            <a:ext cx="4257098" cy="1280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/>
          <p:nvPr/>
        </p:nvCxnSpPr>
        <p:spPr>
          <a:xfrm>
            <a:off x="9515960" y="2857551"/>
            <a:ext cx="0" cy="80779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552787" y="1828916"/>
            <a:ext cx="3791972" cy="230814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599475" y="3880815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50" name="TextBox 49"/>
          <p:cNvSpPr txBox="1"/>
          <p:nvPr/>
        </p:nvSpPr>
        <p:spPr>
          <a:xfrm>
            <a:off x="7815617" y="3825028"/>
            <a:ext cx="1843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상세보기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9" name="Picture 5" descr="C:\Users\user\Desktop\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761" y="4129593"/>
            <a:ext cx="2904305" cy="2282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2" name="TextBox 51"/>
          <p:cNvSpPr txBox="1"/>
          <p:nvPr/>
        </p:nvSpPr>
        <p:spPr>
          <a:xfrm>
            <a:off x="8908940" y="3841325"/>
            <a:ext cx="3283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 클릭시 해당 이력서의 상세내용 보기와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 가능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90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765" y="1281318"/>
            <a:ext cx="4383391" cy="5118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공고목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록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7382067" y="1554724"/>
            <a:ext cx="1934265" cy="276999"/>
            <a:chOff x="8388341" y="2026229"/>
            <a:chExt cx="3000624" cy="276999"/>
          </a:xfrm>
        </p:grpSpPr>
        <p:sp>
          <p:nvSpPr>
            <p:cNvPr id="16" name="타원 15"/>
            <p:cNvSpPr/>
            <p:nvPr/>
          </p:nvSpPr>
          <p:spPr>
            <a:xfrm>
              <a:off x="8388341" y="2082016"/>
              <a:ext cx="232861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1</a:t>
              </a:r>
              <a:endParaRPr lang="ko-KR" altLang="en-US" sz="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28883" y="2026229"/>
              <a:ext cx="2860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공고목록</a:t>
              </a:r>
              <a:endPara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/>
          <p:nvPr/>
        </p:nvCxnSpPr>
        <p:spPr>
          <a:xfrm>
            <a:off x="4371648" y="2426068"/>
            <a:ext cx="2897057" cy="565396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7356606" y="2939528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50" name="TextBox 49"/>
          <p:cNvSpPr txBox="1"/>
          <p:nvPr/>
        </p:nvSpPr>
        <p:spPr>
          <a:xfrm>
            <a:off x="7532174" y="2883741"/>
            <a:ext cx="1843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 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01461" y="2881821"/>
            <a:ext cx="3645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업체명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시급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직종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요일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상세내용으로 검색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0938" y="1957675"/>
            <a:ext cx="420710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4371648" y="1714383"/>
            <a:ext cx="2897057" cy="326949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6876" y="1948614"/>
            <a:ext cx="3573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구인자가 등록한 공고들 확인 가능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805188" y="2302666"/>
            <a:ext cx="1526581" cy="24680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484447" y="3363082"/>
            <a:ext cx="3425475" cy="2619545"/>
            <a:chOff x="6980762" y="3363082"/>
            <a:chExt cx="3425475" cy="261954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3076" name="Picture 4" descr="C:\Users\user\Desktop\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0762" y="3363082"/>
              <a:ext cx="3425475" cy="2619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7741403" y="3719593"/>
              <a:ext cx="317716" cy="2185261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113817" y="3385035"/>
              <a:ext cx="402013" cy="11494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810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user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34" y="1294105"/>
            <a:ext cx="4681660" cy="444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지원목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록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8254087" y="1570223"/>
            <a:ext cx="1926516" cy="276999"/>
            <a:chOff x="8400362" y="2026229"/>
            <a:chExt cx="2988603" cy="276999"/>
          </a:xfrm>
        </p:grpSpPr>
        <p:sp>
          <p:nvSpPr>
            <p:cNvPr id="16" name="타원 15"/>
            <p:cNvSpPr/>
            <p:nvPr/>
          </p:nvSpPr>
          <p:spPr>
            <a:xfrm>
              <a:off x="8400362" y="2089765"/>
              <a:ext cx="232861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/>
                <a:t>1</a:t>
              </a:r>
              <a:endParaRPr lang="ko-KR" altLang="en-US" sz="800" b="1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28882" y="2026229"/>
              <a:ext cx="2860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지원목록</a:t>
              </a:r>
              <a:endPara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/>
          <p:nvPr/>
        </p:nvCxnSpPr>
        <p:spPr>
          <a:xfrm>
            <a:off x="6843742" y="2938277"/>
            <a:ext cx="1394847" cy="0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8285083" y="2880136"/>
            <a:ext cx="150107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50" name="TextBox 49"/>
          <p:cNvSpPr txBox="1"/>
          <p:nvPr/>
        </p:nvSpPr>
        <p:spPr>
          <a:xfrm>
            <a:off x="8435190" y="2824349"/>
            <a:ext cx="1843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공고마감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37566" y="3120395"/>
            <a:ext cx="34547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마감날짜가 현날짜 이전일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지원취소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버튼이 비활성화 상태로 변환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5270" y="2173748"/>
            <a:ext cx="420710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5095980" y="1722132"/>
            <a:ext cx="2986386" cy="53527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46337" y="1865285"/>
            <a:ext cx="3191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자신이 지원한 공고의 목록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마감날짜 확인 가능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806679" y="3773837"/>
            <a:ext cx="1439659" cy="70517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273467" y="4427074"/>
            <a:ext cx="150107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3</a:t>
            </a:r>
            <a:endParaRPr lang="ko-KR" altLang="en-US" sz="800" b="1"/>
          </a:p>
        </p:txBody>
      </p:sp>
      <p:sp>
        <p:nvSpPr>
          <p:cNvPr id="35" name="TextBox 34"/>
          <p:cNvSpPr txBox="1"/>
          <p:nvPr/>
        </p:nvSpPr>
        <p:spPr>
          <a:xfrm>
            <a:off x="8437566" y="4367657"/>
            <a:ext cx="1843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지원취소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28244" y="4675392"/>
            <a:ext cx="3454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마감날짜 이전까지 구직자는 이력서 지원취소 가능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4" t="10220" r="11358" b="3611"/>
          <a:stretch/>
        </p:blipFill>
        <p:spPr bwMode="auto">
          <a:xfrm>
            <a:off x="2469106" y="1433794"/>
            <a:ext cx="4889716" cy="4653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자유게시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판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8254087" y="1570223"/>
            <a:ext cx="1926516" cy="276999"/>
            <a:chOff x="8400362" y="2026229"/>
            <a:chExt cx="2988603" cy="276999"/>
          </a:xfrm>
        </p:grpSpPr>
        <p:sp>
          <p:nvSpPr>
            <p:cNvPr id="16" name="타원 15"/>
            <p:cNvSpPr/>
            <p:nvPr/>
          </p:nvSpPr>
          <p:spPr>
            <a:xfrm>
              <a:off x="8400362" y="2089765"/>
              <a:ext cx="232861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28882" y="2026229"/>
              <a:ext cx="2860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게시물 검색</a:t>
              </a:r>
              <a:endPara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/>
          <p:nvPr/>
        </p:nvCxnSpPr>
        <p:spPr>
          <a:xfrm flipV="1">
            <a:off x="6648773" y="4486759"/>
            <a:ext cx="1394847" cy="209376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310700" y="1957509"/>
            <a:ext cx="420710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4582716" y="1785667"/>
            <a:ext cx="3460904" cy="58944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46338" y="1865285"/>
            <a:ext cx="2350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게시물의 제목 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으로 검색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186826" y="4486759"/>
            <a:ext cx="150107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46895" y="2278251"/>
            <a:ext cx="1335821" cy="193729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1">
                <a:lumMod val="75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user\Desktop\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98" y="2131261"/>
            <a:ext cx="2530400" cy="97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357700" y="4376916"/>
            <a:ext cx="1843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게시글 작성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4" name="Picture 4" descr="C:\Users\user\Desktop\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769" y="4450321"/>
            <a:ext cx="1811265" cy="180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60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01. </a:t>
            </a:r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서비스 소</a:t>
            </a:r>
            <a:r>
              <a:rPr lang="ko-KR" altLang="en-US" sz="4800" b="1" spc="3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개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37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4536" r="6727" b="15620"/>
          <a:stretch/>
        </p:blipFill>
        <p:spPr bwMode="auto">
          <a:xfrm>
            <a:off x="2500053" y="1489102"/>
            <a:ext cx="4140971" cy="431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53737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자유게시판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-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댓글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/>
          <p:nvPr/>
        </p:nvCxnSpPr>
        <p:spPr>
          <a:xfrm flipV="1">
            <a:off x="6013342" y="3644879"/>
            <a:ext cx="2288872" cy="53966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8349951" y="3606134"/>
            <a:ext cx="150107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50" name="TextBox 49"/>
          <p:cNvSpPr txBox="1"/>
          <p:nvPr/>
        </p:nvSpPr>
        <p:spPr>
          <a:xfrm>
            <a:off x="8622342" y="1607614"/>
            <a:ext cx="2644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 상세보기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04721" y="1898540"/>
            <a:ext cx="2818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게시물 수정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삭제 가능</a:t>
            </a:r>
            <a:endParaRPr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타인의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게시물  수정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삭제 불가 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23900" y="1766807"/>
            <a:ext cx="2737980" cy="1336634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410788" y="1678135"/>
            <a:ext cx="150107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34" name="TextBox 33"/>
          <p:cNvSpPr txBox="1"/>
          <p:nvPr/>
        </p:nvSpPr>
        <p:spPr>
          <a:xfrm>
            <a:off x="8527435" y="3542598"/>
            <a:ext cx="308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본인 게시물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타인게시물 댓글 입력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45890" y="3914710"/>
            <a:ext cx="2350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본인 게시물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삭제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 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757620" y="4850969"/>
            <a:ext cx="255722" cy="123987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6067586" y="3658069"/>
            <a:ext cx="2194294" cy="1192900"/>
          </a:xfrm>
          <a:prstGeom prst="line">
            <a:avLst/>
          </a:prstGeom>
          <a:ln w="25400" cap="rnd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 descr="C:\Users\user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979" y="4184542"/>
            <a:ext cx="3675089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3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2" t="14780" r="17104" b="3853"/>
          <a:stretch/>
        </p:blipFill>
        <p:spPr bwMode="auto">
          <a:xfrm>
            <a:off x="2355559" y="1653589"/>
            <a:ext cx="5711125" cy="439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마이페이지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915527" y="4138047"/>
            <a:ext cx="295596" cy="166607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211123" y="1607095"/>
            <a:ext cx="3250952" cy="2530952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8796911" y="1503222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TextBox 15"/>
          <p:cNvSpPr txBox="1"/>
          <p:nvPr/>
        </p:nvSpPr>
        <p:spPr>
          <a:xfrm>
            <a:off x="8985719" y="1437488"/>
            <a:ext cx="2968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회원 </a:t>
            </a:r>
            <a:r>
              <a:rPr lang="ko-KR" altLang="en-US" sz="1200" b="1" smtClean="0"/>
              <a:t>수정기능</a:t>
            </a:r>
            <a:endParaRPr lang="en-US" altLang="ko-KR" sz="1200" b="1" smtClean="0"/>
          </a:p>
          <a:p>
            <a:endParaRPr lang="en-US" altLang="ko-KR" sz="800" b="1" smtClean="0"/>
          </a:p>
          <a:p>
            <a:r>
              <a:rPr lang="en-US" altLang="ko-KR" sz="1200" smtClean="0"/>
              <a:t>ID, E-mail </a:t>
            </a:r>
            <a:r>
              <a:rPr lang="ko-KR" altLang="en-US" sz="1200" smtClean="0"/>
              <a:t>제외하고 수정 가능</a:t>
            </a:r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8831585" y="2319772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18" name="직사각형 17"/>
          <p:cNvSpPr/>
          <p:nvPr/>
        </p:nvSpPr>
        <p:spPr>
          <a:xfrm>
            <a:off x="4974773" y="4389426"/>
            <a:ext cx="472699" cy="13778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447472" y="2423643"/>
            <a:ext cx="3231579" cy="2042425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78707" y="2232223"/>
            <a:ext cx="2968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회원 탈퇴기능</a:t>
            </a:r>
            <a:endParaRPr lang="en-US" altLang="ko-KR" sz="1200" b="1" smtClean="0"/>
          </a:p>
        </p:txBody>
      </p:sp>
    </p:spTree>
    <p:extLst>
      <p:ext uri="{BB962C8B-B14F-4D97-AF65-F5344CB8AC3E}">
        <p14:creationId xmlns:p14="http://schemas.microsoft.com/office/powerpoint/2010/main" val="42200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5498" r="17003" b="14185"/>
          <a:stretch/>
        </p:blipFill>
        <p:spPr bwMode="auto">
          <a:xfrm>
            <a:off x="2329910" y="1676837"/>
            <a:ext cx="5827363" cy="3797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합격자 조회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235813" y="2851688"/>
            <a:ext cx="304472" cy="90665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6555783" y="1607095"/>
            <a:ext cx="1906292" cy="129883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8827907" y="1503222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TextBox 15"/>
          <p:cNvSpPr txBox="1"/>
          <p:nvPr/>
        </p:nvSpPr>
        <p:spPr>
          <a:xfrm>
            <a:off x="9016715" y="1437488"/>
            <a:ext cx="2968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지원했을 시</a:t>
            </a:r>
            <a:r>
              <a:rPr lang="en-US" altLang="ko-KR" sz="1100" smtClean="0"/>
              <a:t> </a:t>
            </a:r>
            <a:r>
              <a:rPr lang="ko-KR" altLang="en-US" sz="1100" b="1" smtClean="0"/>
              <a:t>대기상태</a:t>
            </a:r>
            <a:r>
              <a:rPr lang="ko-KR" altLang="en-US" sz="1100" smtClean="0"/>
              <a:t> </a:t>
            </a:r>
            <a:r>
              <a:rPr lang="en-US" altLang="ko-KR" sz="1100" smtClean="0"/>
              <a:t>, </a:t>
            </a:r>
            <a:endParaRPr lang="en-US" altLang="ko-KR" sz="1100" smtClean="0"/>
          </a:p>
          <a:p>
            <a:r>
              <a:rPr lang="ko-KR" altLang="en-US" sz="1100" smtClean="0"/>
              <a:t>구인자가 서류 결과 </a:t>
            </a:r>
            <a:r>
              <a:rPr lang="ko-KR" altLang="en-US" sz="1100" smtClean="0"/>
              <a:t>통보 </a:t>
            </a:r>
            <a:r>
              <a:rPr lang="en-US" altLang="ko-KR" sz="1100" smtClean="0"/>
              <a:t>-&gt;</a:t>
            </a:r>
            <a:r>
              <a:rPr lang="ko-KR" altLang="en-US" sz="1100" smtClean="0"/>
              <a:t> </a:t>
            </a:r>
            <a:r>
              <a:rPr lang="ko-KR" altLang="en-US" sz="1100" b="1" smtClean="0"/>
              <a:t>합격</a:t>
            </a:r>
            <a:r>
              <a:rPr lang="en-US" altLang="ko-KR" sz="1100" b="1"/>
              <a:t> </a:t>
            </a:r>
            <a:r>
              <a:rPr lang="en-US" altLang="ko-KR" sz="1100" b="1" smtClean="0"/>
              <a:t>/ </a:t>
            </a:r>
            <a:r>
              <a:rPr lang="ko-KR" altLang="en-US" sz="1100" b="1" smtClean="0"/>
              <a:t>불합격</a:t>
            </a:r>
            <a:r>
              <a:rPr lang="ko-KR" altLang="en-US" sz="1100" smtClean="0"/>
              <a:t> </a:t>
            </a:r>
            <a:endParaRPr lang="ko-KR" altLang="en-US" sz="1100"/>
          </a:p>
        </p:txBody>
      </p:sp>
      <p:sp>
        <p:nvSpPr>
          <p:cNvPr id="17" name="타원 16"/>
          <p:cNvSpPr/>
          <p:nvPr/>
        </p:nvSpPr>
        <p:spPr>
          <a:xfrm>
            <a:off x="8839334" y="2219033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18" name="직사각형 17"/>
          <p:cNvSpPr/>
          <p:nvPr/>
        </p:nvSpPr>
        <p:spPr>
          <a:xfrm>
            <a:off x="7005557" y="2959707"/>
            <a:ext cx="591192" cy="170481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>
            <a:stCxn id="18" idx="3"/>
          </p:cNvCxnSpPr>
          <p:nvPr/>
        </p:nvCxnSpPr>
        <p:spPr>
          <a:xfrm flipV="1">
            <a:off x="7596749" y="2283832"/>
            <a:ext cx="1028058" cy="761116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24464" y="2138129"/>
            <a:ext cx="2968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합격시 </a:t>
            </a:r>
            <a:r>
              <a:rPr lang="ko-KR" altLang="en-US" sz="1200" b="1" smtClean="0"/>
              <a:t>면접 </a:t>
            </a:r>
            <a:r>
              <a:rPr lang="ko-KR" altLang="en-US" sz="1200" b="1" smtClean="0"/>
              <a:t>예약</a:t>
            </a:r>
            <a:r>
              <a:rPr lang="ko-KR" altLang="en-US" sz="1200" smtClean="0"/>
              <a:t> </a:t>
            </a:r>
            <a:r>
              <a:rPr lang="en-US" altLang="ko-KR" sz="1200" smtClean="0"/>
              <a:t>-&gt; </a:t>
            </a:r>
            <a:r>
              <a:rPr lang="ko-KR" altLang="en-US" sz="1200" smtClean="0"/>
              <a:t>예약 </a:t>
            </a:r>
            <a:r>
              <a:rPr lang="ko-KR" altLang="en-US" sz="1200" smtClean="0"/>
              <a:t>화면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169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32" y="1542879"/>
            <a:ext cx="6096309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예약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345934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95926" y="4971081"/>
            <a:ext cx="854664" cy="13561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9334" y="1645607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cxnSp>
        <p:nvCxnSpPr>
          <p:cNvPr id="20" name="직선 화살표 연결선 19"/>
          <p:cNvCxnSpPr>
            <a:stCxn id="10" idx="3"/>
          </p:cNvCxnSpPr>
          <p:nvPr/>
        </p:nvCxnSpPr>
        <p:spPr>
          <a:xfrm flipV="1">
            <a:off x="3750590" y="1749478"/>
            <a:ext cx="4982705" cy="328940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24464" y="1587950"/>
            <a:ext cx="2968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타인이 예약신청한 경우 예약 불가능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31721" y="4147088"/>
            <a:ext cx="854664" cy="665136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186385" y="2596179"/>
            <a:ext cx="1652949" cy="1550911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8864600" y="2298579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2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9029633" y="2208605"/>
            <a:ext cx="29681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예약신청 기능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날짜 </a:t>
            </a:r>
            <a:r>
              <a:rPr lang="ko-KR" altLang="en-US" sz="9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  <a:r>
              <a:rPr lang="en-US" altLang="ko-KR" sz="9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</a:p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타인이 예약한 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시간을 예약 </a:t>
            </a:r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-&gt; ”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이미 예약된 시간입니다</a:t>
            </a:r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  <a:p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이미 예약한 곳을 </a:t>
            </a:r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다시 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예약할 경우 </a:t>
            </a:r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-&gt; “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이미 예약되었습니다</a:t>
            </a:r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875" y="3227324"/>
            <a:ext cx="2775001" cy="28814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4" name="직사각형 33"/>
          <p:cNvSpPr/>
          <p:nvPr/>
        </p:nvSpPr>
        <p:spPr>
          <a:xfrm>
            <a:off x="11491992" y="5757625"/>
            <a:ext cx="294469" cy="215633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9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8" y="1524928"/>
            <a:ext cx="6096309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예약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345934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839334" y="1645607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3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9024464" y="1549205"/>
            <a:ext cx="2968110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상세보기 기능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신청한 화면 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확인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취소가능</a:t>
            </a:r>
            <a:endParaRPr lang="en-US" altLang="ko-KR" sz="105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구인자가 승인 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거부를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 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상태 변환</a:t>
            </a:r>
            <a:endParaRPr lang="ko-KR" altLang="en-US" sz="10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31721" y="4147088"/>
            <a:ext cx="854664" cy="665136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186384" y="1813302"/>
            <a:ext cx="1562409" cy="231732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510" y="2542001"/>
            <a:ext cx="2578995" cy="28168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6" name="직사각형 25"/>
          <p:cNvSpPr/>
          <p:nvPr/>
        </p:nvSpPr>
        <p:spPr>
          <a:xfrm>
            <a:off x="11096785" y="4719234"/>
            <a:ext cx="478917" cy="20890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</a:t>
            </a:r>
            <a:r>
              <a:rPr lang="ko-KR" altLang="en-US" sz="4800" b="1" spc="3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t="2945" r="14811" b="15546"/>
          <a:stretch/>
        </p:blipFill>
        <p:spPr bwMode="auto">
          <a:xfrm>
            <a:off x="2478557" y="1331887"/>
            <a:ext cx="4401519" cy="489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8549377" y="1753882"/>
            <a:ext cx="128369" cy="13041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7" name="직사각형 16"/>
          <p:cNvSpPr/>
          <p:nvPr/>
        </p:nvSpPr>
        <p:spPr>
          <a:xfrm>
            <a:off x="3110324" y="1720823"/>
            <a:ext cx="3274977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CDBE05E6-176E-4226-8ACC-62C88AD8A6A3}"/>
              </a:ext>
            </a:extLst>
          </p:cNvPr>
          <p:cNvCxnSpPr>
            <a:cxnSpLocks/>
          </p:cNvCxnSpPr>
          <p:nvPr/>
        </p:nvCxnSpPr>
        <p:spPr>
          <a:xfrm flipV="1">
            <a:off x="6505927" y="1800310"/>
            <a:ext cx="1971646" cy="31646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95263" y="1693238"/>
            <a:ext cx="2564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구인자로 로그인 후 메인화면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04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7" t="4903" r="16121" b="21624"/>
          <a:stretch/>
        </p:blipFill>
        <p:spPr bwMode="auto">
          <a:xfrm>
            <a:off x="2478557" y="1317356"/>
            <a:ext cx="4223289" cy="396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65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공고등록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8179609" y="2158797"/>
            <a:ext cx="128369" cy="13041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7" name="직사각형 16"/>
          <p:cNvSpPr/>
          <p:nvPr/>
        </p:nvSpPr>
        <p:spPr>
          <a:xfrm>
            <a:off x="3562353" y="1796119"/>
            <a:ext cx="521450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CDBE05E6-176E-4226-8ACC-62C88AD8A6A3}"/>
              </a:ext>
            </a:extLst>
          </p:cNvPr>
          <p:cNvCxnSpPr>
            <a:cxnSpLocks/>
          </p:cNvCxnSpPr>
          <p:nvPr/>
        </p:nvCxnSpPr>
        <p:spPr>
          <a:xfrm>
            <a:off x="4788976" y="2208508"/>
            <a:ext cx="3248320" cy="0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76808" y="2116283"/>
            <a:ext cx="2564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업체명 등을 기입하여 공고등록 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3275F39-5803-4CBF-A266-25DA8F2A5F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99" t="23655" r="23085" b="20672"/>
          <a:stretch/>
        </p:blipFill>
        <p:spPr>
          <a:xfrm>
            <a:off x="6938954" y="3550822"/>
            <a:ext cx="2353571" cy="2757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DBE05E6-176E-4226-8ACC-62C88AD8A6A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083803" y="1875607"/>
            <a:ext cx="2789695" cy="1603762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938953" y="3343651"/>
            <a:ext cx="128369" cy="13041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7095748" y="3301139"/>
            <a:ext cx="2564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내가 등록한 공고의 목록조회 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CDBE05E6-176E-4226-8ACC-62C88AD8A6A3}"/>
              </a:ext>
            </a:extLst>
          </p:cNvPr>
          <p:cNvCxnSpPr>
            <a:cxnSpLocks/>
          </p:cNvCxnSpPr>
          <p:nvPr/>
        </p:nvCxnSpPr>
        <p:spPr>
          <a:xfrm flipV="1">
            <a:off x="9292525" y="3431943"/>
            <a:ext cx="603143" cy="769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0020533" y="3350135"/>
            <a:ext cx="128369" cy="13041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10290454" y="3265637"/>
            <a:ext cx="1465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상세보기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48" name="TextBox 2047"/>
          <p:cNvSpPr txBox="1"/>
          <p:nvPr/>
        </p:nvSpPr>
        <p:spPr>
          <a:xfrm>
            <a:off x="11015213" y="3259420"/>
            <a:ext cx="806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수정가능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2275" y="-6619875"/>
            <a:ext cx="4867678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5" t="15015" r="26892" b="17177"/>
          <a:stretch/>
        </p:blipFill>
        <p:spPr bwMode="auto">
          <a:xfrm>
            <a:off x="9457638" y="3681262"/>
            <a:ext cx="2627924" cy="3061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64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t="9328" r="17175" b="2992"/>
          <a:stretch/>
        </p:blipFill>
        <p:spPr bwMode="auto">
          <a:xfrm>
            <a:off x="2576378" y="1340299"/>
            <a:ext cx="4517756" cy="4734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783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이력서 검색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90593" y="1468271"/>
            <a:ext cx="2763273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구직자들이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등록한 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목록 조회가능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CDBE05E6-176E-4226-8ACC-62C88AD8A6A3}"/>
              </a:ext>
            </a:extLst>
          </p:cNvPr>
          <p:cNvCxnSpPr>
            <a:cxnSpLocks/>
          </p:cNvCxnSpPr>
          <p:nvPr/>
        </p:nvCxnSpPr>
        <p:spPr>
          <a:xfrm flipV="1">
            <a:off x="4835256" y="1678854"/>
            <a:ext cx="2751164" cy="42452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7013A110-1F30-4A6F-9E1B-C6837DFD7792}"/>
              </a:ext>
            </a:extLst>
          </p:cNvPr>
          <p:cNvSpPr/>
          <p:nvPr/>
        </p:nvSpPr>
        <p:spPr>
          <a:xfrm>
            <a:off x="4276603" y="2027849"/>
            <a:ext cx="558653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5F19C0C2-4044-4D6B-A09D-125032450DBF}"/>
              </a:ext>
            </a:extLst>
          </p:cNvPr>
          <p:cNvSpPr/>
          <p:nvPr/>
        </p:nvSpPr>
        <p:spPr>
          <a:xfrm>
            <a:off x="7654702" y="1533594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14" name="그림 4113">
            <a:extLst>
              <a:ext uri="{FF2B5EF4-FFF2-40B4-BE49-F238E27FC236}">
                <a16:creationId xmlns="" xmlns:a16="http://schemas.microsoft.com/office/drawing/2014/main" id="{3A85C7A9-5338-427D-BCEA-CC17C8C8F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551" y="3222407"/>
            <a:ext cx="2615316" cy="141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E146CC2C-BA8F-4248-B0AE-976AE2DF581E}"/>
              </a:ext>
            </a:extLst>
          </p:cNvPr>
          <p:cNvSpPr/>
          <p:nvPr/>
        </p:nvSpPr>
        <p:spPr>
          <a:xfrm>
            <a:off x="7654702" y="2406771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2023B7D8-3EBA-49F4-ACE1-5DDC96B4CA3C}"/>
              </a:ext>
            </a:extLst>
          </p:cNvPr>
          <p:cNvCxnSpPr>
            <a:cxnSpLocks/>
          </p:cNvCxnSpPr>
          <p:nvPr/>
        </p:nvCxnSpPr>
        <p:spPr>
          <a:xfrm>
            <a:off x="4555929" y="2471980"/>
            <a:ext cx="3030491" cy="0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020455" y="2363492"/>
            <a:ext cx="1443057" cy="216976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0593" y="2306356"/>
            <a:ext cx="41562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학력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경력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직종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등으로 조회가능</a:t>
            </a:r>
            <a:endParaRPr lang="en-US" altLang="ko-KR" sz="105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Ex</a:t>
            </a:r>
            <a:r>
              <a: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en-US" altLang="ko-KR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ko-KR" altLang="en-US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직종</a:t>
            </a:r>
            <a:r>
              <a:rPr lang="en-US" altLang="ko-KR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중 </a:t>
            </a:r>
            <a:r>
              <a:rPr lang="en-US" altLang="ko-KR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altLang="ko-KR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매장관리</a:t>
            </a:r>
            <a:r>
              <a: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 을 가진 이력서를 검색</a:t>
            </a:r>
            <a:endParaRPr lang="en-US" altLang="ko-KR" sz="105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65131AF7-8005-4DB3-B3F8-4699746DF83C}"/>
              </a:ext>
            </a:extLst>
          </p:cNvPr>
          <p:cNvSpPr/>
          <p:nvPr/>
        </p:nvSpPr>
        <p:spPr>
          <a:xfrm>
            <a:off x="3146111" y="3873176"/>
            <a:ext cx="3463916" cy="33783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14185" y="4840452"/>
            <a:ext cx="2464048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상세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E146CC2C-BA8F-4248-B0AE-976AE2DF581E}"/>
              </a:ext>
            </a:extLst>
          </p:cNvPr>
          <p:cNvSpPr/>
          <p:nvPr/>
        </p:nvSpPr>
        <p:spPr>
          <a:xfrm>
            <a:off x="8027686" y="4900913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2023B7D8-3EBA-49F4-ACE1-5DDC96B4CA3C}"/>
              </a:ext>
            </a:extLst>
          </p:cNvPr>
          <p:cNvCxnSpPr>
            <a:cxnSpLocks/>
          </p:cNvCxnSpPr>
          <p:nvPr/>
        </p:nvCxnSpPr>
        <p:spPr>
          <a:xfrm>
            <a:off x="6610027" y="4042092"/>
            <a:ext cx="1280566" cy="924030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7A8E3014-2340-4F5A-BB4A-7F54790FC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10" t="18707" r="19530" b="22357"/>
          <a:stretch/>
        </p:blipFill>
        <p:spPr>
          <a:xfrm>
            <a:off x="9912593" y="4840452"/>
            <a:ext cx="1482548" cy="163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9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639" y="1263669"/>
            <a:ext cx="58769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783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65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지원 현황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57830" y="1309078"/>
            <a:ext cx="2639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지원현황 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공고에 지원한 구직자의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목록 조회 가능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7013A110-1F30-4A6F-9E1B-C6837DFD7792}"/>
              </a:ext>
            </a:extLst>
          </p:cNvPr>
          <p:cNvSpPr/>
          <p:nvPr/>
        </p:nvSpPr>
        <p:spPr>
          <a:xfrm flipV="1">
            <a:off x="5384174" y="2036751"/>
            <a:ext cx="558653" cy="235023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5F19C0C2-4044-4D6B-A09D-125032450DBF}"/>
              </a:ext>
            </a:extLst>
          </p:cNvPr>
          <p:cNvSpPr/>
          <p:nvPr/>
        </p:nvSpPr>
        <p:spPr>
          <a:xfrm>
            <a:off x="8946043" y="1351755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CDBE05E6-176E-4226-8ACC-62C88AD8A6A3}"/>
              </a:ext>
            </a:extLst>
          </p:cNvPr>
          <p:cNvCxnSpPr>
            <a:cxnSpLocks/>
          </p:cNvCxnSpPr>
          <p:nvPr/>
        </p:nvCxnSpPr>
        <p:spPr>
          <a:xfrm flipV="1">
            <a:off x="5942827" y="1482173"/>
            <a:ext cx="2844712" cy="672091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8346F08-0D58-4B6F-BCA3-864852201C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21" t="38257" r="21809" b="32582"/>
          <a:stretch/>
        </p:blipFill>
        <p:spPr>
          <a:xfrm>
            <a:off x="2591496" y="2464231"/>
            <a:ext cx="5304196" cy="15419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777722E-0C27-4649-8814-EA16D8F8897B}"/>
              </a:ext>
            </a:extLst>
          </p:cNvPr>
          <p:cNvSpPr/>
          <p:nvPr/>
        </p:nvSpPr>
        <p:spPr>
          <a:xfrm>
            <a:off x="2759844" y="3383749"/>
            <a:ext cx="3284495" cy="17474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770BF951-C288-4E84-95EC-5C169DCCC54B}"/>
              </a:ext>
            </a:extLst>
          </p:cNvPr>
          <p:cNvSpPr/>
          <p:nvPr/>
        </p:nvSpPr>
        <p:spPr>
          <a:xfrm>
            <a:off x="9088296" y="3150854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D1DC2652-95EA-44D0-8A0E-D680E24C7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558" y="3535248"/>
            <a:ext cx="2711296" cy="269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146CD216-3802-4BDA-8D33-60C1280159E5}"/>
              </a:ext>
            </a:extLst>
          </p:cNvPr>
          <p:cNvCxnSpPr>
            <a:cxnSpLocks/>
          </p:cNvCxnSpPr>
          <p:nvPr/>
        </p:nvCxnSpPr>
        <p:spPr>
          <a:xfrm flipV="1">
            <a:off x="6044339" y="3235207"/>
            <a:ext cx="2901704" cy="32328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233480" y="3085967"/>
            <a:ext cx="281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 클릭시 구직자 이력서 상세보기 가능 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40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4898" y="254333"/>
            <a:ext cx="4352674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기획 의도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12300" y="1314963"/>
            <a:ext cx="8951372" cy="2524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AlbaexIT  </a:t>
            </a:r>
            <a:r>
              <a:rPr lang="en-US" altLang="ko-KR" sz="2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알바몬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, ’</a:t>
            </a: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알바천국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등의 구인구직 사이트들을 벤치마킹하여 웹 페이지로 구현한 사이트 입니다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3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구인자는 구인 공고를 등록하고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구직자는 자신의 조건에 맞는 구인 항목을 선택하여</a:t>
            </a:r>
            <a:endParaRPr lang="en-US" altLang="ko-KR" sz="13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조회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서류 합격자에 대한 면접예약 등</a:t>
            </a:r>
            <a:endParaRPr lang="en-US" altLang="ko-KR" sz="13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서비스를 제공하는 것을 목표로 기획 및 제작 하였습니다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 smtClean="0"/>
          </a:p>
          <a:p>
            <a:pPr>
              <a:lnSpc>
                <a:spcPct val="150000"/>
              </a:lnSpc>
            </a:pPr>
            <a:endParaRPr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871999" y="1441342"/>
            <a:ext cx="0" cy="4781537"/>
          </a:xfrm>
          <a:prstGeom prst="line">
            <a:avLst/>
          </a:prstGeom>
          <a:ln w="19050">
            <a:solidFill>
              <a:srgbClr val="E4B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/>
          <p:cNvSpPr/>
          <p:nvPr/>
        </p:nvSpPr>
        <p:spPr>
          <a:xfrm rot="5400000">
            <a:off x="252351" y="360736"/>
            <a:ext cx="506439" cy="507905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user\Desktop\12_work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08406" y="4040716"/>
            <a:ext cx="2666617" cy="26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user\Desktop\thingk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0805" flipH="1">
            <a:off x="7292951" y="2971836"/>
            <a:ext cx="1923557" cy="21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Users\user\Desktop\thingk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3362" flipH="1">
            <a:off x="8671971" y="2095741"/>
            <a:ext cx="1923557" cy="21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user\Desktop\알바천국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5" b="100000" l="0" r="100000">
                        <a14:foregroundMark x1="18367" y1="49398" x2="18367" y2="49398"/>
                        <a14:foregroundMark x1="23980" y1="57831" x2="23980" y2="57831"/>
                        <a14:foregroundMark x1="29082" y1="42169" x2="29082" y2="42169"/>
                        <a14:foregroundMark x1="44388" y1="39759" x2="44388" y2="39759"/>
                        <a14:foregroundMark x1="48980" y1="42169" x2="48980" y2="42169"/>
                        <a14:foregroundMark x1="60204" y1="50602" x2="60204" y2="50602"/>
                        <a14:foregroundMark x1="68878" y1="50602" x2="68878" y2="50602"/>
                        <a14:foregroundMark x1="59184" y1="68675" x2="59184" y2="68675"/>
                        <a14:foregroundMark x1="10714" y1="32530" x2="10714" y2="32530"/>
                        <a14:foregroundMark x1="13776" y1="54217" x2="13776" y2="54217"/>
                        <a14:foregroundMark x1="11224" y1="63855" x2="11224" y2="63855"/>
                        <a14:foregroundMark x1="9184" y1="65060" x2="9184" y2="65060"/>
                        <a14:foregroundMark x1="6122" y1="71084" x2="6122" y2="71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1462">
            <a:off x="9025045" y="2739384"/>
            <a:ext cx="1357209" cy="5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user\Desktop\albaexit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3651">
            <a:off x="7451565" y="3528201"/>
            <a:ext cx="1466843" cy="60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C:\Users\user\Desktop\albaexit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90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456514D6-5A40-4B8C-ADAC-FABE9E18D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17" t="17125" r="11122"/>
          <a:stretch/>
        </p:blipFill>
        <p:spPr>
          <a:xfrm>
            <a:off x="2494775" y="1381941"/>
            <a:ext cx="6179441" cy="4280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8" y="783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65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지원 현황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60105" y="1500976"/>
            <a:ext cx="298671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모든 초기 상태 </a:t>
            </a:r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‘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  <a:p>
            <a:endParaRPr lang="en-US" altLang="ko-KR" sz="10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합격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불합격 </a:t>
            </a:r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 </a:t>
            </a:r>
            <a:r>
              <a:rPr lang="en-US" altLang="ko-KR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상태에 나타냄</a:t>
            </a:r>
            <a:endParaRPr lang="en-US" altLang="ko-KR" sz="10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클릭시 비활성화 상태로 변경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5F19C0C2-4044-4D6B-A09D-125032450DBF}"/>
              </a:ext>
            </a:extLst>
          </p:cNvPr>
          <p:cNvSpPr/>
          <p:nvPr/>
        </p:nvSpPr>
        <p:spPr>
          <a:xfrm>
            <a:off x="8886817" y="1608006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146CD216-3802-4BDA-8D33-60C1280159E5}"/>
              </a:ext>
            </a:extLst>
          </p:cNvPr>
          <p:cNvCxnSpPr>
            <a:cxnSpLocks/>
          </p:cNvCxnSpPr>
          <p:nvPr/>
        </p:nvCxnSpPr>
        <p:spPr>
          <a:xfrm flipV="1">
            <a:off x="7291952" y="1738424"/>
            <a:ext cx="1540974" cy="171034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AA2C6619-625A-414C-B32F-DA405261A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253" y="3056419"/>
            <a:ext cx="2275615" cy="784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B966E7B6-EC2F-4C45-8141-F37DDC729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2697" y="4862192"/>
            <a:ext cx="2986712" cy="1076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8BC3D613-EB85-46FA-8C68-F6DE91D71F6D}"/>
              </a:ext>
            </a:extLst>
          </p:cNvPr>
          <p:cNvCxnSpPr>
            <a:cxnSpLocks/>
          </p:cNvCxnSpPr>
          <p:nvPr/>
        </p:nvCxnSpPr>
        <p:spPr>
          <a:xfrm flipH="1">
            <a:off x="9949912" y="2320293"/>
            <a:ext cx="1" cy="703392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57EF612-5F27-4707-9B25-F40123A57552}"/>
              </a:ext>
            </a:extLst>
          </p:cNvPr>
          <p:cNvSpPr txBox="1"/>
          <p:nvPr/>
        </p:nvSpPr>
        <p:spPr>
          <a:xfrm>
            <a:off x="9975355" y="4068213"/>
            <a:ext cx="180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합격버튼을 </a:t>
            </a:r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endParaRPr lang="en-US" altLang="ko-KR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합격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변경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6EC5F52C-50E2-44F6-A2FD-488C0329A534}"/>
              </a:ext>
            </a:extLst>
          </p:cNvPr>
          <p:cNvCxnSpPr>
            <a:cxnSpLocks/>
          </p:cNvCxnSpPr>
          <p:nvPr/>
        </p:nvCxnSpPr>
        <p:spPr>
          <a:xfrm>
            <a:off x="9981753" y="3918979"/>
            <a:ext cx="0" cy="74062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6307810" y="3355383"/>
            <a:ext cx="984142" cy="186768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609812" y="5767552"/>
            <a:ext cx="275095" cy="93384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41" y="1386581"/>
            <a:ext cx="574357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783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마이페이지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18347" y="2027820"/>
            <a:ext cx="2986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 회원정보 열람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146CD216-3802-4BDA-8D33-60C1280159E5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994807" y="2169161"/>
            <a:ext cx="1722990" cy="94779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7D82F313-18F3-40FD-978E-63DCD4B4EC7C}"/>
              </a:ext>
            </a:extLst>
          </p:cNvPr>
          <p:cNvSpPr/>
          <p:nvPr/>
        </p:nvSpPr>
        <p:spPr>
          <a:xfrm>
            <a:off x="6436154" y="2184452"/>
            <a:ext cx="558653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5F19C0C2-4044-4D6B-A09D-125032450DBF}"/>
              </a:ext>
            </a:extLst>
          </p:cNvPr>
          <p:cNvSpPr/>
          <p:nvPr/>
        </p:nvSpPr>
        <p:spPr>
          <a:xfrm>
            <a:off x="8801577" y="2085394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D82F313-18F3-40FD-978E-63DCD4B4EC7C}"/>
              </a:ext>
            </a:extLst>
          </p:cNvPr>
          <p:cNvSpPr/>
          <p:nvPr/>
        </p:nvSpPr>
        <p:spPr>
          <a:xfrm>
            <a:off x="5256995" y="3894431"/>
            <a:ext cx="279327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146CD216-3802-4BDA-8D33-60C1280159E5}"/>
              </a:ext>
            </a:extLst>
          </p:cNvPr>
          <p:cNvCxnSpPr>
            <a:cxnSpLocks/>
          </p:cNvCxnSpPr>
          <p:nvPr/>
        </p:nvCxnSpPr>
        <p:spPr>
          <a:xfrm flipV="1">
            <a:off x="5574659" y="3657600"/>
            <a:ext cx="3226918" cy="316319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5F19C0C2-4044-4D6B-A09D-125032450DBF}"/>
              </a:ext>
            </a:extLst>
          </p:cNvPr>
          <p:cNvSpPr/>
          <p:nvPr/>
        </p:nvSpPr>
        <p:spPr>
          <a:xfrm>
            <a:off x="8852803" y="3592391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60106" y="3549878"/>
            <a:ext cx="298671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수정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ID, E-mail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제외하고 수정 가능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7D82F313-18F3-40FD-978E-63DCD4B4EC7C}"/>
              </a:ext>
            </a:extLst>
          </p:cNvPr>
          <p:cNvSpPr/>
          <p:nvPr/>
        </p:nvSpPr>
        <p:spPr>
          <a:xfrm>
            <a:off x="5280242" y="4104257"/>
            <a:ext cx="438631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146CD216-3802-4BDA-8D33-60C1280159E5}"/>
              </a:ext>
            </a:extLst>
          </p:cNvPr>
          <p:cNvCxnSpPr>
            <a:cxnSpLocks/>
          </p:cNvCxnSpPr>
          <p:nvPr/>
        </p:nvCxnSpPr>
        <p:spPr>
          <a:xfrm>
            <a:off x="5733242" y="4211566"/>
            <a:ext cx="3068335" cy="32943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5F19C0C2-4044-4D6B-A09D-125032450DBF}"/>
              </a:ext>
            </a:extLst>
          </p:cNvPr>
          <p:cNvSpPr/>
          <p:nvPr/>
        </p:nvSpPr>
        <p:spPr>
          <a:xfrm>
            <a:off x="8859962" y="4475794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36858" y="4438276"/>
            <a:ext cx="298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88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E1A21473-7ACF-4469-B3AE-17579A5E7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9" t="7039" r="10743"/>
          <a:stretch/>
        </p:blipFill>
        <p:spPr>
          <a:xfrm>
            <a:off x="2496011" y="1375359"/>
            <a:ext cx="6140933" cy="484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8" y="783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예약 조회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60106" y="1533247"/>
            <a:ext cx="2986711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예약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합격한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구직자가 잡은 면접 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날짜와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 확인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146CD216-3802-4BDA-8D33-60C1280159E5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7197755" y="1663725"/>
            <a:ext cx="1626246" cy="91329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A527D48F-396C-46A2-BDE9-EDCAB745400A}"/>
              </a:ext>
            </a:extLst>
          </p:cNvPr>
          <p:cNvGrpSpPr/>
          <p:nvPr/>
        </p:nvGrpSpPr>
        <p:grpSpPr>
          <a:xfrm>
            <a:off x="8824001" y="1556003"/>
            <a:ext cx="371596" cy="215444"/>
            <a:chOff x="8967367" y="631312"/>
            <a:chExt cx="430610" cy="246281"/>
          </a:xfrm>
        </p:grpSpPr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5230A636-F1C7-4E36-A653-96372D4D0BFC}"/>
                </a:ext>
              </a:extLst>
            </p:cNvPr>
            <p:cNvSpPr/>
            <p:nvPr/>
          </p:nvSpPr>
          <p:spPr>
            <a:xfrm>
              <a:off x="9060106" y="666767"/>
              <a:ext cx="159395" cy="1804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5A800F68-2AD2-4737-AD47-C5C04C7429D0}"/>
                </a:ext>
              </a:extLst>
            </p:cNvPr>
            <p:cNvSpPr txBox="1"/>
            <p:nvPr/>
          </p:nvSpPr>
          <p:spPr>
            <a:xfrm>
              <a:off x="8967367" y="631312"/>
              <a:ext cx="430610" cy="24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12</a:t>
              </a:r>
              <a:endPara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7D82F313-18F3-40FD-978E-63DCD4B4EC7C}"/>
              </a:ext>
            </a:extLst>
          </p:cNvPr>
          <p:cNvSpPr/>
          <p:nvPr/>
        </p:nvSpPr>
        <p:spPr>
          <a:xfrm>
            <a:off x="6639102" y="1675566"/>
            <a:ext cx="558653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1936F36-7585-4F10-8B43-6FDD3F7BD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06" y="2283069"/>
            <a:ext cx="2633786" cy="2116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82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464" y="2222472"/>
            <a:ext cx="2416260" cy="25432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62" y="1529202"/>
            <a:ext cx="5951626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예약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345934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909603" y="1366638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24464" y="1285739"/>
            <a:ext cx="296811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예약 상세보기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altLang="ko-KR" sz="11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하면 상세 내용이 보이고 </a:t>
            </a:r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승인</a:t>
            </a:r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거부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en-US" altLang="ko-KR" sz="10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구인자가 승인 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거부를 선택하면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상태 변환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186384" y="1639682"/>
            <a:ext cx="1562409" cy="249094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649838" y="4455762"/>
            <a:ext cx="775388" cy="20890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209" y="5281201"/>
            <a:ext cx="1322991" cy="1095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21" name="직선 연결선 20"/>
          <p:cNvCxnSpPr/>
          <p:nvPr/>
        </p:nvCxnSpPr>
        <p:spPr>
          <a:xfrm>
            <a:off x="10868981" y="4827722"/>
            <a:ext cx="1" cy="422483"/>
          </a:xfrm>
          <a:prstGeom prst="line">
            <a:avLst/>
          </a:prstGeom>
          <a:ln w="25400" cap="rnd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63398" y="4999535"/>
            <a:ext cx="2968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승인 클릭 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캘린더에 결과가 표시 됨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331721" y="4147088"/>
            <a:ext cx="854664" cy="665136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3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00" y="1542879"/>
            <a:ext cx="5921739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예약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345934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847083" y="1645607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55459" y="1587950"/>
            <a:ext cx="30797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목록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일주일간의 일정을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클릭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상세내용 제시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승인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거부 가능 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/>
          <p:cNvCxnSpPr>
            <a:stCxn id="18" idx="3"/>
          </p:cNvCxnSpPr>
          <p:nvPr/>
        </p:nvCxnSpPr>
        <p:spPr>
          <a:xfrm>
            <a:off x="8059119" y="1685128"/>
            <a:ext cx="689674" cy="12414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594168" y="1572452"/>
            <a:ext cx="464951" cy="22535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39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관</a:t>
            </a:r>
            <a:r>
              <a:rPr lang="ko-KR" altLang="en-US" sz="4800" b="1" spc="3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리</a:t>
            </a:r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9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8036" r="17524" b="8158"/>
          <a:stretch/>
        </p:blipFill>
        <p:spPr bwMode="auto">
          <a:xfrm>
            <a:off x="2299061" y="1394847"/>
            <a:ext cx="5704338" cy="4594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관리자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회원관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리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345934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792309" y="2381559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78244" y="2306054"/>
            <a:ext cx="298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  <a:r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상세보기 </a:t>
            </a:r>
            <a:endParaRPr lang="en-US" altLang="ko-KR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정보를 </a:t>
            </a:r>
            <a:r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 수 있음</a:t>
            </a:r>
            <a:endParaRPr lang="en-US" altLang="ko-KR" sz="8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146CD216-3802-4BDA-8D33-60C1280159E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547675" y="2479729"/>
            <a:ext cx="1208867" cy="82259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D82F313-18F3-40FD-978E-63DCD4B4EC7C}"/>
              </a:ext>
            </a:extLst>
          </p:cNvPr>
          <p:cNvSpPr/>
          <p:nvPr/>
        </p:nvSpPr>
        <p:spPr>
          <a:xfrm>
            <a:off x="2820692" y="3222839"/>
            <a:ext cx="4726983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D82F313-18F3-40FD-978E-63DCD4B4EC7C}"/>
              </a:ext>
            </a:extLst>
          </p:cNvPr>
          <p:cNvSpPr/>
          <p:nvPr/>
        </p:nvSpPr>
        <p:spPr>
          <a:xfrm>
            <a:off x="3156866" y="2088881"/>
            <a:ext cx="1725100" cy="220368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01" y="2889418"/>
            <a:ext cx="1979583" cy="280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28" name="TextBox 27"/>
          <p:cNvSpPr txBox="1"/>
          <p:nvPr/>
        </p:nvSpPr>
        <p:spPr>
          <a:xfrm>
            <a:off x="8932848" y="5881289"/>
            <a:ext cx="2986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구인자도 동일</a:t>
            </a:r>
            <a:endParaRPr lang="en-US" altLang="ko-KR" sz="8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151230" y="2033652"/>
            <a:ext cx="2125224" cy="353087"/>
          </a:xfrm>
          <a:prstGeom prst="round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146CD216-3802-4BDA-8D33-60C1280159E5}"/>
              </a:ext>
            </a:extLst>
          </p:cNvPr>
          <p:cNvCxnSpPr>
            <a:cxnSpLocks/>
          </p:cNvCxnSpPr>
          <p:nvPr/>
        </p:nvCxnSpPr>
        <p:spPr>
          <a:xfrm flipV="1">
            <a:off x="7276454" y="1596325"/>
            <a:ext cx="1425844" cy="621120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8759256" y="1560493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2847" y="1488603"/>
            <a:ext cx="298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목록 </a:t>
            </a:r>
            <a:r>
              <a:rPr lang="en-US" altLang="ko-KR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 </a:t>
            </a:r>
            <a:r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 </a:t>
            </a:r>
            <a:r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endParaRPr lang="en-US" altLang="ko-KR" sz="8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목록   </a:t>
            </a:r>
            <a:r>
              <a:rPr lang="en-US" altLang="ko-KR" sz="800" b="1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조회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검색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자유게시판</a:t>
            </a:r>
            <a:r>
              <a:rPr lang="en-US" altLang="ko-KR" sz="800" b="1"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조회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검색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endParaRPr lang="en-US" altLang="ko-KR" sz="8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0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7104" y="2239344"/>
            <a:ext cx="2236421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grpSp>
        <p:nvGrpSpPr>
          <p:cNvPr id="12" name="Group 508"/>
          <p:cNvGrpSpPr/>
          <p:nvPr/>
        </p:nvGrpSpPr>
        <p:grpSpPr>
          <a:xfrm>
            <a:off x="5078304" y="-546377"/>
            <a:ext cx="1666066" cy="4650665"/>
            <a:chOff x="-240163" y="-4116026"/>
            <a:chExt cx="2128090" cy="5940369"/>
          </a:xfrm>
        </p:grpSpPr>
        <p:sp>
          <p:nvSpPr>
            <p:cNvPr id="13" name="Shape 505"/>
            <p:cNvSpPr/>
            <p:nvPr/>
          </p:nvSpPr>
          <p:spPr>
            <a:xfrm>
              <a:off x="835970" y="-4116026"/>
              <a:ext cx="0" cy="5454977"/>
            </a:xfrm>
            <a:prstGeom prst="line">
              <a:avLst/>
            </a:prstGeom>
            <a:noFill/>
            <a:ln w="25400" cap="flat">
              <a:solidFill>
                <a:srgbClr val="56565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" name="Shape 506"/>
            <p:cNvSpPr/>
            <p:nvPr/>
          </p:nvSpPr>
          <p:spPr>
            <a:xfrm>
              <a:off x="-240163" y="-282677"/>
              <a:ext cx="2128090" cy="2107020"/>
            </a:xfrm>
            <a:prstGeom prst="ellipse">
              <a:avLst/>
            </a:prstGeom>
            <a:solidFill>
              <a:srgbClr val="565656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" name="Shape 507"/>
            <p:cNvSpPr/>
            <p:nvPr/>
          </p:nvSpPr>
          <p:spPr>
            <a:xfrm>
              <a:off x="108118" y="485814"/>
              <a:ext cx="1529028" cy="5700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000">
                  <a:solidFill>
                    <a:srgbClr val="FFFFFF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FINISH</a:t>
              </a:r>
              <a:endParaRPr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270690" y="320664"/>
            <a:ext cx="4714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PROCESS</a:t>
            </a:r>
          </a:p>
          <a:p>
            <a:pPr eaLnBrk="1" hangingPunct="1"/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OF</a:t>
            </a:r>
            <a:b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OUR </a:t>
            </a:r>
          </a:p>
          <a:p>
            <a:pPr eaLnBrk="1" hangingPunct="1"/>
            <a:r>
              <a:rPr lang="en-US" altLang="ko-KR" b="1" spc="30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AlBA.EXIT</a:t>
            </a:r>
            <a:endParaRPr lang="ru-RU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23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6804" y="2416238"/>
            <a:ext cx="2988896" cy="69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pc="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FINISH</a:t>
            </a:r>
          </a:p>
          <a:p>
            <a:pPr eaLnBrk="1" hangingPunct="1"/>
            <a:r>
              <a:rPr lang="en-US" altLang="ko-KR" spc="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OUR</a:t>
            </a:r>
            <a:br>
              <a:rPr lang="en-US" altLang="ko-KR" spc="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pc="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PRESENTATION</a:t>
            </a:r>
            <a:r>
              <a:rPr lang="en-US" altLang="ko-KR" b="1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/>
            </a:r>
            <a:br>
              <a:rPr lang="en-US" altLang="ko-KR" b="1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b="1" spc="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THANK YOU</a:t>
            </a:r>
            <a:endParaRPr lang="ru-RU" altLang="ko-KR" b="1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111106" y="5565649"/>
            <a:ext cx="36676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spc="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http://192.168.0.22:9090/green/</a:t>
            </a:r>
            <a:endParaRPr lang="en-US" altLang="ko-KR" sz="14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Freeform 92"/>
          <p:cNvSpPr>
            <a:spLocks/>
          </p:cNvSpPr>
          <p:nvPr/>
        </p:nvSpPr>
        <p:spPr bwMode="auto">
          <a:xfrm>
            <a:off x="7709220" y="5651462"/>
            <a:ext cx="275010" cy="243879"/>
          </a:xfrm>
          <a:custGeom>
            <a:avLst/>
            <a:gdLst>
              <a:gd name="T0" fmla="*/ 359 w 367"/>
              <a:gd name="T1" fmla="*/ 169 h 324"/>
              <a:gd name="T2" fmla="*/ 199 w 367"/>
              <a:gd name="T3" fmla="*/ 8 h 324"/>
              <a:gd name="T4" fmla="*/ 169 w 367"/>
              <a:gd name="T5" fmla="*/ 8 h 324"/>
              <a:gd name="T6" fmla="*/ 8 w 367"/>
              <a:gd name="T7" fmla="*/ 169 h 324"/>
              <a:gd name="T8" fmla="*/ 15 w 367"/>
              <a:gd name="T9" fmla="*/ 184 h 324"/>
              <a:gd name="T10" fmla="*/ 49 w 367"/>
              <a:gd name="T11" fmla="*/ 184 h 324"/>
              <a:gd name="T12" fmla="*/ 49 w 367"/>
              <a:gd name="T13" fmla="*/ 308 h 324"/>
              <a:gd name="T14" fmla="*/ 65 w 367"/>
              <a:gd name="T15" fmla="*/ 324 h 324"/>
              <a:gd name="T16" fmla="*/ 143 w 367"/>
              <a:gd name="T17" fmla="*/ 324 h 324"/>
              <a:gd name="T18" fmla="*/ 143 w 367"/>
              <a:gd name="T19" fmla="*/ 200 h 324"/>
              <a:gd name="T20" fmla="*/ 225 w 367"/>
              <a:gd name="T21" fmla="*/ 200 h 324"/>
              <a:gd name="T22" fmla="*/ 225 w 367"/>
              <a:gd name="T23" fmla="*/ 324 h 324"/>
              <a:gd name="T24" fmla="*/ 306 w 367"/>
              <a:gd name="T25" fmla="*/ 324 h 324"/>
              <a:gd name="T26" fmla="*/ 319 w 367"/>
              <a:gd name="T27" fmla="*/ 308 h 324"/>
              <a:gd name="T28" fmla="*/ 319 w 367"/>
              <a:gd name="T29" fmla="*/ 184 h 324"/>
              <a:gd name="T30" fmla="*/ 352 w 367"/>
              <a:gd name="T31" fmla="*/ 184 h 324"/>
              <a:gd name="T32" fmla="*/ 359 w 367"/>
              <a:gd name="T33" fmla="*/ 169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7" h="324">
                <a:moveTo>
                  <a:pt x="359" y="169"/>
                </a:moveTo>
                <a:cubicBezTo>
                  <a:pt x="199" y="8"/>
                  <a:pt x="199" y="8"/>
                  <a:pt x="199" y="8"/>
                </a:cubicBezTo>
                <a:cubicBezTo>
                  <a:pt x="190" y="0"/>
                  <a:pt x="177" y="0"/>
                  <a:pt x="169" y="8"/>
                </a:cubicBezTo>
                <a:cubicBezTo>
                  <a:pt x="8" y="169"/>
                  <a:pt x="8" y="169"/>
                  <a:pt x="8" y="169"/>
                </a:cubicBezTo>
                <a:cubicBezTo>
                  <a:pt x="0" y="177"/>
                  <a:pt x="3" y="184"/>
                  <a:pt x="15" y="184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49" y="308"/>
                  <a:pt x="49" y="308"/>
                  <a:pt x="49" y="308"/>
                </a:cubicBezTo>
                <a:cubicBezTo>
                  <a:pt x="49" y="317"/>
                  <a:pt x="49" y="324"/>
                  <a:pt x="65" y="324"/>
                </a:cubicBezTo>
                <a:cubicBezTo>
                  <a:pt x="143" y="324"/>
                  <a:pt x="143" y="324"/>
                  <a:pt x="143" y="324"/>
                </a:cubicBezTo>
                <a:cubicBezTo>
                  <a:pt x="143" y="200"/>
                  <a:pt x="143" y="200"/>
                  <a:pt x="143" y="200"/>
                </a:cubicBezTo>
                <a:cubicBezTo>
                  <a:pt x="225" y="200"/>
                  <a:pt x="225" y="200"/>
                  <a:pt x="225" y="200"/>
                </a:cubicBezTo>
                <a:cubicBezTo>
                  <a:pt x="225" y="324"/>
                  <a:pt x="225" y="324"/>
                  <a:pt x="225" y="324"/>
                </a:cubicBezTo>
                <a:cubicBezTo>
                  <a:pt x="306" y="324"/>
                  <a:pt x="306" y="324"/>
                  <a:pt x="306" y="324"/>
                </a:cubicBezTo>
                <a:cubicBezTo>
                  <a:pt x="319" y="324"/>
                  <a:pt x="319" y="317"/>
                  <a:pt x="319" y="308"/>
                </a:cubicBezTo>
                <a:cubicBezTo>
                  <a:pt x="319" y="184"/>
                  <a:pt x="319" y="184"/>
                  <a:pt x="319" y="184"/>
                </a:cubicBezTo>
                <a:cubicBezTo>
                  <a:pt x="352" y="184"/>
                  <a:pt x="352" y="184"/>
                  <a:pt x="352" y="184"/>
                </a:cubicBezTo>
                <a:cubicBezTo>
                  <a:pt x="364" y="184"/>
                  <a:pt x="367" y="177"/>
                  <a:pt x="359" y="169"/>
                </a:cubicBezTo>
                <a:close/>
              </a:path>
            </a:pathLst>
          </a:custGeom>
          <a:solidFill>
            <a:srgbClr val="B883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04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58593" y="180857"/>
            <a:ext cx="2439590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서비스 개요</a:t>
            </a:r>
            <a:endParaRPr lang="en-US" altLang="ko-KR" sz="2800" b="1" smtClean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730166" y="1407447"/>
            <a:ext cx="542326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2231748" y="1407447"/>
            <a:ext cx="249841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542075" y="1591765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구인자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2231748" y="1405469"/>
            <a:ext cx="2" cy="1862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85" idx="0"/>
          </p:cNvCxnSpPr>
          <p:nvPr/>
        </p:nvCxnSpPr>
        <p:spPr>
          <a:xfrm flipH="1">
            <a:off x="6180036" y="1421332"/>
            <a:ext cx="2" cy="1751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10153422" y="1405471"/>
            <a:ext cx="0" cy="19098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/>
          <p:cNvGrpSpPr/>
          <p:nvPr/>
        </p:nvGrpSpPr>
        <p:grpSpPr>
          <a:xfrm>
            <a:off x="8927022" y="2645426"/>
            <a:ext cx="2843940" cy="2374232"/>
            <a:chOff x="8609313" y="2660923"/>
            <a:chExt cx="2843939" cy="2374232"/>
          </a:xfrm>
        </p:grpSpPr>
        <p:sp>
          <p:nvSpPr>
            <p:cNvPr id="73" name="직사각형 72"/>
            <p:cNvSpPr/>
            <p:nvPr/>
          </p:nvSpPr>
          <p:spPr>
            <a:xfrm>
              <a:off x="9333698" y="2660923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 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609313" y="2660923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0058087" y="2661362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0782473" y="2660923"/>
              <a:ext cx="670779" cy="755443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게시판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609313" y="3465728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수정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9343194" y="346866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 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0067933" y="346866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0800835" y="3468662"/>
              <a:ext cx="652417" cy="755443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글 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619156" y="4266839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탈퇴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346047" y="4274210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0076448" y="427971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0809359" y="4276399"/>
              <a:ext cx="643893" cy="755443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댓</a:t>
              </a:r>
              <a:r>
                <a:rPr lang="ko-KR" altLang="en-US" sz="900" b="1" dirty="0" err="1">
                  <a:solidFill>
                    <a:schemeClr val="tx1"/>
                  </a:solidFill>
                </a:rPr>
                <a:t>글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5591099" y="1596457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구직자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576642" y="1589184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관</a:t>
            </a:r>
            <a:r>
              <a:rPr lang="ko-KR" altLang="en-US" sz="1200" b="1">
                <a:solidFill>
                  <a:schemeClr val="tx1"/>
                </a:solidFill>
              </a:rPr>
              <a:t>리</a:t>
            </a:r>
            <a:r>
              <a:rPr lang="ko-KR" altLang="en-US" sz="1200" b="1" smtClean="0">
                <a:solidFill>
                  <a:schemeClr val="tx1"/>
                </a:solidFill>
              </a:rPr>
              <a:t>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27789" y="2637255"/>
            <a:ext cx="3979292" cy="3779483"/>
            <a:chOff x="4327789" y="2637255"/>
            <a:chExt cx="3979292" cy="3779483"/>
          </a:xfrm>
        </p:grpSpPr>
        <p:sp>
          <p:nvSpPr>
            <p:cNvPr id="47" name="직사각형 46"/>
            <p:cNvSpPr/>
            <p:nvPr/>
          </p:nvSpPr>
          <p:spPr>
            <a:xfrm>
              <a:off x="4983764" y="5714859"/>
              <a:ext cx="621623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331406" y="5730353"/>
              <a:ext cx="637746" cy="686385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댓</a:t>
              </a:r>
              <a:r>
                <a:rPr lang="ko-KR" altLang="en-US" sz="900" b="1">
                  <a:solidFill>
                    <a:schemeClr val="tx1"/>
                  </a:solidFill>
                </a:rPr>
                <a:t>글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작성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·</a:t>
              </a:r>
              <a:r>
                <a:rPr lang="ko-KR" altLang="en-US" sz="800" b="1" smtClean="0">
                  <a:solidFill>
                    <a:schemeClr val="tx1"/>
                  </a:solidFill>
                </a:rPr>
                <a:t>수정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 ·</a:t>
              </a:r>
              <a:r>
                <a:rPr lang="ko-KR" altLang="en-US" sz="800" b="1" smtClean="0">
                  <a:solidFill>
                    <a:schemeClr val="tx1"/>
                  </a:solidFill>
                </a:rPr>
                <a:t>삭제</a:t>
              </a:r>
              <a:endParaRPr lang="en-US" altLang="ko-KR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327789" y="2639318"/>
              <a:ext cx="612641" cy="751380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(ID/PW 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찾기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981050" y="2639480"/>
              <a:ext cx="618888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638050" y="2639480"/>
              <a:ext cx="657446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게시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342529" y="2639480"/>
              <a:ext cx="626623" cy="750719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자유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게시판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009143" y="2640131"/>
              <a:ext cx="626623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면접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680458" y="2637255"/>
              <a:ext cx="626623" cy="7594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39560" y="3432839"/>
              <a:ext cx="594952" cy="761698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아웃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984766" y="3433338"/>
              <a:ext cx="60633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등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46763" y="3433338"/>
              <a:ext cx="63846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색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42531" y="3433338"/>
              <a:ext cx="608531" cy="761026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작성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39560" y="4234253"/>
              <a:ext cx="594952" cy="728413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회원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993477" y="4234253"/>
              <a:ext cx="611910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650655" y="4234253"/>
              <a:ext cx="644841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331407" y="4233127"/>
              <a:ext cx="628366" cy="729539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수정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331408" y="5000609"/>
              <a:ext cx="637744" cy="690697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삭제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339561" y="5000609"/>
              <a:ext cx="594951" cy="682673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회원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탈퇴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005280" y="3433260"/>
              <a:ext cx="608531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신</a:t>
              </a:r>
              <a:r>
                <a:rPr lang="ko-KR" altLang="en-US" sz="900" b="1">
                  <a:solidFill>
                    <a:schemeClr val="tx1"/>
                  </a:solidFill>
                </a:rPr>
                <a:t>청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97531" y="4234254"/>
              <a:ext cx="630486" cy="727768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985728" y="5000233"/>
              <a:ext cx="614209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645139" y="4995800"/>
              <a:ext cx="658106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</a:t>
              </a:r>
              <a:r>
                <a:rPr lang="ko-KR" altLang="en-US" sz="900" b="1">
                  <a:solidFill>
                    <a:schemeClr val="tx1"/>
                  </a:solidFill>
                </a:rPr>
                <a:t>기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664269" y="3427988"/>
              <a:ext cx="63846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서</a:t>
              </a:r>
              <a:r>
                <a:rPr lang="ko-KR" altLang="en-US" sz="900" b="1">
                  <a:solidFill>
                    <a:schemeClr val="tx1"/>
                  </a:solidFill>
                </a:rPr>
                <a:t>류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664269" y="4234574"/>
              <a:ext cx="625385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656952" y="4998871"/>
              <a:ext cx="641416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취</a:t>
              </a:r>
              <a:r>
                <a:rPr lang="ko-KR" altLang="en-US" sz="900" b="1">
                  <a:solidFill>
                    <a:schemeClr val="tx1"/>
                  </a:solidFill>
                </a:rPr>
                <a:t>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994951" y="4991076"/>
              <a:ext cx="630486" cy="698977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취소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4344730" y="5710937"/>
              <a:ext cx="594951" cy="682673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이메일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인</a:t>
              </a:r>
              <a:r>
                <a:rPr lang="ko-KR" altLang="en-US" sz="900" b="1">
                  <a:solidFill>
                    <a:schemeClr val="tx1"/>
                  </a:solidFill>
                </a:rPr>
                <a:t>증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94478" y="2641569"/>
            <a:ext cx="3606087" cy="3616879"/>
            <a:chOff x="294478" y="2641569"/>
            <a:chExt cx="3606087" cy="3616879"/>
          </a:xfrm>
        </p:grpSpPr>
        <p:sp>
          <p:nvSpPr>
            <p:cNvPr id="58" name="직사각형 57"/>
            <p:cNvSpPr/>
            <p:nvPr/>
          </p:nvSpPr>
          <p:spPr>
            <a:xfrm>
              <a:off x="294478" y="2642332"/>
              <a:ext cx="691652" cy="687532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(ID/PW </a:t>
              </a:r>
              <a:r>
                <a:rPr lang="ko-KR" altLang="en-US" sz="900" b="1">
                  <a:solidFill>
                    <a:schemeClr val="tx1"/>
                  </a:solidFill>
                </a:rPr>
                <a:t>찾기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025180" y="2642333"/>
              <a:ext cx="691652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구인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55884" y="2642333"/>
              <a:ext cx="691652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현</a:t>
              </a:r>
              <a:r>
                <a:rPr lang="ko-KR" altLang="en-US" sz="900" b="1">
                  <a:solidFill>
                    <a:schemeClr val="tx1"/>
                  </a:solidFill>
                </a:rPr>
                <a:t>황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485796" y="2641569"/>
              <a:ext cx="699406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현황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94478" y="3372832"/>
              <a:ext cx="691652" cy="687532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로그아웃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025180" y="3372832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공고등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755884" y="3372832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지원한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구직자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4478" y="4113818"/>
              <a:ext cx="691652" cy="687532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 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025180" y="4117528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 수정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757525" y="4106268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94478" y="4850259"/>
              <a:ext cx="691652" cy="687532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 탈퇴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025180" y="5570916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 삭제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493545" y="3372839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</a:t>
              </a:r>
              <a:r>
                <a:rPr lang="ko-KR" altLang="en-US" sz="900" b="1">
                  <a:solidFill>
                    <a:schemeClr val="tx1"/>
                  </a:solidFill>
                </a:rPr>
                <a:t>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493550" y="4105535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승인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97948" y="4845630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거</a:t>
              </a:r>
              <a:r>
                <a:rPr lang="ko-KR" altLang="en-US" sz="900" b="1">
                  <a:solidFill>
                    <a:schemeClr val="tx1"/>
                  </a:solidFill>
                </a:rPr>
                <a:t>부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227204" y="2644511"/>
              <a:ext cx="672738" cy="6986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>
                  <a:solidFill>
                    <a:schemeClr val="tx1"/>
                  </a:solidFill>
                </a:rPr>
                <a:t>회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230915" y="3377086"/>
              <a:ext cx="669650" cy="683278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검</a:t>
              </a:r>
              <a:r>
                <a:rPr lang="ko-KR" altLang="en-US" sz="900" b="1">
                  <a:solidFill>
                    <a:schemeClr val="tx1"/>
                  </a:solidFill>
                </a:rPr>
                <a:t>색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224130" y="4098206"/>
              <a:ext cx="675808" cy="677324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62695" y="4839843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서류 결과발표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030350" y="4847679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94478" y="5568026"/>
              <a:ext cx="691652" cy="682673"/>
            </a:xfrm>
            <a:prstGeom prst="rect">
              <a:avLst/>
            </a:prstGeom>
            <a:solidFill>
              <a:srgbClr val="FFC000">
                <a:alpha val="54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이메일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인</a:t>
              </a:r>
              <a:r>
                <a:rPr lang="ko-KR" altLang="en-US" sz="900" b="1">
                  <a:solidFill>
                    <a:schemeClr val="tx1"/>
                  </a:solidFill>
                </a:rPr>
                <a:t>증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4790652" y="687871"/>
            <a:ext cx="2778763" cy="554755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구인자</a:t>
            </a:r>
            <a:r>
              <a:rPr lang="en-US" altLang="ko-KR" sz="1200" b="1" smtClean="0">
                <a:solidFill>
                  <a:schemeClr val="tx1"/>
                </a:solidFill>
              </a:rPr>
              <a:t>/</a:t>
            </a:r>
            <a:r>
              <a:rPr lang="ko-KR" altLang="en-US" sz="1200" b="1" smtClean="0">
                <a:solidFill>
                  <a:schemeClr val="tx1"/>
                </a:solidFill>
              </a:rPr>
              <a:t>구직자 회원가입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6180039" y="1242626"/>
            <a:ext cx="0" cy="16284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9743423" y="319945"/>
            <a:ext cx="759417" cy="0"/>
          </a:xfrm>
          <a:prstGeom prst="line">
            <a:avLst/>
          </a:prstGeom>
          <a:ln w="38100">
            <a:solidFill>
              <a:srgbClr val="FFC00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587147" y="166056"/>
            <a:ext cx="788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김혜진</a:t>
            </a:r>
            <a:endParaRPr lang="ko-KR" altLang="en-US" sz="140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462096" y="2637255"/>
            <a:ext cx="735253" cy="2933661"/>
          </a:xfrm>
          <a:prstGeom prst="roundRect">
            <a:avLst/>
          </a:prstGeom>
          <a:solidFill>
            <a:srgbClr val="FF0000">
              <a:alpha val="2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6980664" y="2618827"/>
            <a:ext cx="701596" cy="3062115"/>
          </a:xfrm>
          <a:prstGeom prst="roundRect">
            <a:avLst/>
          </a:prstGeom>
          <a:solidFill>
            <a:srgbClr val="FF0000">
              <a:alpha val="2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69" idx="0"/>
          </p:cNvCxnSpPr>
          <p:nvPr/>
        </p:nvCxnSpPr>
        <p:spPr>
          <a:xfrm flipV="1">
            <a:off x="2835499" y="2239505"/>
            <a:ext cx="1139816" cy="402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93" idx="0"/>
          </p:cNvCxnSpPr>
          <p:nvPr/>
        </p:nvCxnSpPr>
        <p:spPr>
          <a:xfrm flipH="1" flipV="1">
            <a:off x="3975315" y="2239505"/>
            <a:ext cx="3356147" cy="3793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42210" y="1889332"/>
            <a:ext cx="130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김혜진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이예림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05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4898" y="254333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요구사항 정의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다이아몬드 13"/>
          <p:cNvSpPr/>
          <p:nvPr/>
        </p:nvSpPr>
        <p:spPr>
          <a:xfrm rot="5400000">
            <a:off x="252351" y="360736"/>
            <a:ext cx="506439" cy="507905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9">
            <a:extLst>
              <a:ext uri="{FF2B5EF4-FFF2-40B4-BE49-F238E27FC236}">
                <a16:creationId xmlns="" xmlns:a16="http://schemas.microsoft.com/office/drawing/2014/main" id="{A910731C-9D49-407F-AB8C-48351C516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788603"/>
              </p:ext>
            </p:extLst>
          </p:nvPr>
        </p:nvGraphicFramePr>
        <p:xfrm>
          <a:off x="1108234" y="1099472"/>
          <a:ext cx="10345013" cy="539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8763">
                  <a:extLst>
                    <a:ext uri="{9D8B030D-6E8A-4147-A177-3AD203B41FA5}">
                      <a16:colId xmlns="" xmlns:a16="http://schemas.microsoft.com/office/drawing/2014/main" val="2599929926"/>
                    </a:ext>
                  </a:extLst>
                </a:gridCol>
                <a:gridCol w="1468956">
                  <a:extLst>
                    <a:ext uri="{9D8B030D-6E8A-4147-A177-3AD203B41FA5}">
                      <a16:colId xmlns="" xmlns:a16="http://schemas.microsoft.com/office/drawing/2014/main" val="412260430"/>
                    </a:ext>
                  </a:extLst>
                </a:gridCol>
                <a:gridCol w="1433593">
                  <a:extLst>
                    <a:ext uri="{9D8B030D-6E8A-4147-A177-3AD203B41FA5}">
                      <a16:colId xmlns="" xmlns:a16="http://schemas.microsoft.com/office/drawing/2014/main" val="3183938456"/>
                    </a:ext>
                  </a:extLst>
                </a:gridCol>
                <a:gridCol w="1451563">
                  <a:extLst>
                    <a:ext uri="{9D8B030D-6E8A-4147-A177-3AD203B41FA5}">
                      <a16:colId xmlns="" xmlns:a16="http://schemas.microsoft.com/office/drawing/2014/main" val="661673917"/>
                    </a:ext>
                  </a:extLst>
                </a:gridCol>
                <a:gridCol w="1491384"/>
                <a:gridCol w="2372972">
                  <a:extLst>
                    <a:ext uri="{9D8B030D-6E8A-4147-A177-3AD203B41FA5}">
                      <a16:colId xmlns="" xmlns:a16="http://schemas.microsoft.com/office/drawing/2014/main" val="2728898748"/>
                    </a:ext>
                  </a:extLst>
                </a:gridCol>
                <a:gridCol w="917782">
                  <a:extLst>
                    <a:ext uri="{9D8B030D-6E8A-4147-A177-3AD203B41FA5}">
                      <a16:colId xmlns="" xmlns:a16="http://schemas.microsoft.com/office/drawing/2014/main" val="2054763923"/>
                    </a:ext>
                  </a:extLst>
                </a:gridCol>
              </a:tblGrid>
              <a:tr h="25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/>
                        <a:t>4depth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7134797"/>
                  </a:ext>
                </a:extLst>
              </a:tr>
              <a:tr h="158060">
                <a:tc rowSpan="2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메인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로그아웃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로그인</a:t>
                      </a:r>
                      <a:r>
                        <a:rPr lang="en-US" altLang="ko-KR" sz="800" smtClean="0"/>
                        <a:t>/</a:t>
                      </a:r>
                      <a:r>
                        <a:rPr lang="ko-KR" altLang="en-US" sz="800" smtClean="0"/>
                        <a:t>로그아웃 기능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3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32399542"/>
                  </a:ext>
                </a:extLst>
              </a:tr>
              <a:tr h="129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mtClean="0"/>
                        <a:t>ID </a:t>
                      </a:r>
                      <a:r>
                        <a:rPr lang="ko-KR" altLang="en-US" sz="800" smtClean="0"/>
                        <a:t>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ID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찾기 기능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PW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찾기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임시 </a:t>
                      </a:r>
                      <a:r>
                        <a:rPr lang="en-US" altLang="ko-KR" sz="800" smtClean="0"/>
                        <a:t>PW</a:t>
                      </a:r>
                      <a:r>
                        <a:rPr lang="en-US" altLang="ko-KR" sz="800" baseline="0" smtClean="0"/>
                        <a:t> E-mail</a:t>
                      </a:r>
                      <a:r>
                        <a:rPr lang="ko-KR" altLang="en-US" sz="800" baseline="0" smtClean="0"/>
                        <a:t> 전송 기능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3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회원가입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ID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중복확인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E-mail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중복 확인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E-mail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인증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회원가입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80131953"/>
                  </a:ext>
                </a:extLst>
              </a:tr>
              <a:tr h="2247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마이페이지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수정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회원정보 수정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5754748"/>
                  </a:ext>
                </a:extLst>
              </a:tr>
              <a:tr h="240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탈퇴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회원 탈퇴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사이트소개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소개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사이트소개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37980014"/>
                  </a:ext>
                </a:extLst>
              </a:tr>
              <a:tr h="2638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채용 정보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 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지원하기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채용정보 소개</a:t>
                      </a:r>
                      <a:r>
                        <a:rPr lang="en-US" altLang="ko-KR" sz="800" smtClean="0"/>
                        <a:t>, </a:t>
                      </a:r>
                      <a:r>
                        <a:rPr lang="ko-KR" altLang="en-US" sz="800" smtClean="0"/>
                        <a:t>지원기능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64058876"/>
                  </a:ext>
                </a:extLst>
              </a:tr>
              <a:tr h="1225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나의 이력서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이력서 확인기능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64124778"/>
                  </a:ext>
                </a:extLst>
              </a:tr>
              <a:tr h="1225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수정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이력서 수정기능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삭제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이력서 삭제기능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99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공고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검색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키워드</a:t>
                      </a:r>
                      <a:r>
                        <a:rPr lang="ko-KR" altLang="en-US" sz="800" baseline="0" smtClean="0"/>
                        <a:t> 검색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 검색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9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 확인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게시판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검색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키워드 검색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 검색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글 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댓글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댓글 수정</a:t>
                      </a:r>
                      <a:r>
                        <a:rPr lang="en-US" altLang="ko-KR" sz="800" smtClean="0"/>
                        <a:t>,</a:t>
                      </a:r>
                      <a:r>
                        <a:rPr lang="ko-KR" altLang="en-US" sz="800" smtClean="0"/>
                        <a:t>삭제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글 등록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 글 등록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글 수정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 글 수정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글 삭제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 글 삭제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지원목록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지원</a:t>
                      </a:r>
                      <a:r>
                        <a:rPr lang="ko-KR" altLang="en-US" sz="800" baseline="0" smtClean="0"/>
                        <a:t> 조회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0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합격자 조회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합격</a:t>
                      </a:r>
                      <a:r>
                        <a:rPr lang="en-US" altLang="ko-KR" sz="800" smtClean="0"/>
                        <a:t>/</a:t>
                      </a:r>
                      <a:r>
                        <a:rPr lang="ko-KR" altLang="en-US" sz="800" smtClean="0"/>
                        <a:t>불합격 확인 가능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예약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800" smtClean="0"/>
                    </a:p>
                    <a:p>
                      <a:pPr algn="ctr" latinLnBrk="1"/>
                      <a:r>
                        <a:rPr lang="ko-KR" altLang="en-US" sz="800" smtClean="0"/>
                        <a:t>캘린더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예약 조회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등록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예약 등록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삭제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예약 삭제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84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4898" y="254333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요구사항 정의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다이아몬드 13"/>
          <p:cNvSpPr/>
          <p:nvPr/>
        </p:nvSpPr>
        <p:spPr>
          <a:xfrm rot="5400000">
            <a:off x="252351" y="360736"/>
            <a:ext cx="506439" cy="507905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9">
            <a:extLst>
              <a:ext uri="{FF2B5EF4-FFF2-40B4-BE49-F238E27FC236}">
                <a16:creationId xmlns="" xmlns:a16="http://schemas.microsoft.com/office/drawing/2014/main" id="{A910731C-9D49-407F-AB8C-48351C516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72488"/>
              </p:ext>
            </p:extLst>
          </p:nvPr>
        </p:nvGraphicFramePr>
        <p:xfrm>
          <a:off x="1113825" y="1317839"/>
          <a:ext cx="9611001" cy="4644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2175">
                  <a:extLst>
                    <a:ext uri="{9D8B030D-6E8A-4147-A177-3AD203B41FA5}">
                      <a16:colId xmlns="" xmlns:a16="http://schemas.microsoft.com/office/drawing/2014/main" val="2599929926"/>
                    </a:ext>
                  </a:extLst>
                </a:gridCol>
                <a:gridCol w="1498185">
                  <a:extLst>
                    <a:ext uri="{9D8B030D-6E8A-4147-A177-3AD203B41FA5}">
                      <a16:colId xmlns="" xmlns:a16="http://schemas.microsoft.com/office/drawing/2014/main" val="412260430"/>
                    </a:ext>
                  </a:extLst>
                </a:gridCol>
                <a:gridCol w="1450651">
                  <a:extLst>
                    <a:ext uri="{9D8B030D-6E8A-4147-A177-3AD203B41FA5}">
                      <a16:colId xmlns="" xmlns:a16="http://schemas.microsoft.com/office/drawing/2014/main" val="3183938456"/>
                    </a:ext>
                  </a:extLst>
                </a:gridCol>
                <a:gridCol w="1621819">
                  <a:extLst>
                    <a:ext uri="{9D8B030D-6E8A-4147-A177-3AD203B41FA5}">
                      <a16:colId xmlns="" xmlns:a16="http://schemas.microsoft.com/office/drawing/2014/main" val="661673917"/>
                    </a:ext>
                  </a:extLst>
                </a:gridCol>
                <a:gridCol w="1599922"/>
                <a:gridCol w="1599922">
                  <a:extLst>
                    <a:ext uri="{9D8B030D-6E8A-4147-A177-3AD203B41FA5}">
                      <a16:colId xmlns="" xmlns:a16="http://schemas.microsoft.com/office/drawing/2014/main" val="2728898748"/>
                    </a:ext>
                  </a:extLst>
                </a:gridCol>
                <a:gridCol w="668327">
                  <a:extLst>
                    <a:ext uri="{9D8B030D-6E8A-4147-A177-3AD203B41FA5}">
                      <a16:colId xmlns="" xmlns:a16="http://schemas.microsoft.com/office/drawing/2014/main" val="2054763923"/>
                    </a:ext>
                  </a:extLst>
                </a:gridCol>
              </a:tblGrid>
              <a:tr h="270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smtClean="0"/>
                        <a:t>4depth</a:t>
                      </a:r>
                      <a:endParaRPr lang="ko-KR" altLang="en-US" sz="800" b="1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7134797"/>
                  </a:ext>
                </a:extLst>
              </a:tr>
              <a:tr h="271928"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메인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로그인 기능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32399542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ID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찾기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ID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찾기 기능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PW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찾기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임시 </a:t>
                      </a:r>
                      <a:r>
                        <a:rPr lang="en-US" altLang="ko-KR" sz="800" smtClean="0"/>
                        <a:t>PW</a:t>
                      </a:r>
                      <a:r>
                        <a:rPr lang="ko-KR" altLang="en-US" sz="800" baseline="0" smtClean="0"/>
                        <a:t> </a:t>
                      </a:r>
                      <a:r>
                        <a:rPr lang="en-US" altLang="ko-KR" sz="800" baseline="0" smtClean="0"/>
                        <a:t>E-mail</a:t>
                      </a:r>
                      <a:r>
                        <a:rPr lang="ko-KR" altLang="en-US" sz="800" smtClean="0"/>
                        <a:t> 전송 기능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50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회원가입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ID </a:t>
                      </a:r>
                      <a:r>
                        <a:rPr lang="ko-KR" altLang="en-US" sz="800" smtClean="0"/>
                        <a:t>중복 확인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E-mail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중복 확인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E-mail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인증 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회원 가입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80131953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마이페이지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수정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회원정보 수정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5754748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탈퇴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회원정보 탈퇴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사이트 소개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소개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사이트 소개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37980014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채용 정보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</a:t>
                      </a:r>
                      <a:r>
                        <a:rPr lang="ko-KR" altLang="en-US" sz="800" baseline="0" smtClean="0"/>
                        <a:t> </a:t>
                      </a:r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채용정보 소개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내 공고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</a:t>
                      </a:r>
                      <a:r>
                        <a:rPr lang="ko-KR" altLang="en-US" sz="800" baseline="0" smtClean="0"/>
                        <a:t> 확인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64058876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수정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</a:t>
                      </a:r>
                      <a:r>
                        <a:rPr lang="ko-KR" altLang="en-US" sz="800" baseline="0" smtClean="0"/>
                        <a:t> 수정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삭제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 삭제 기능 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이력서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검색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키워드 검색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이력서 검색 기능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64124778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/>
                        <a:t>조회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/>
                        <a:t>상세보기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/>
                        <a:t>이력서 확인 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지원 현황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지원자 조회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지원자 이력서 조회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지원자</a:t>
                      </a:r>
                      <a:r>
                        <a:rPr lang="en-US" altLang="ko-KR" sz="800" smtClean="0"/>
                        <a:t>, </a:t>
                      </a:r>
                      <a:r>
                        <a:rPr lang="ko-KR" altLang="en-US" sz="800" smtClean="0"/>
                        <a:t>이력서 조회 기능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/>
                        <a:t>서류 합격 </a:t>
                      </a:r>
                      <a:r>
                        <a:rPr lang="en-US" altLang="ko-KR" sz="800" smtClean="0"/>
                        <a:t>/ </a:t>
                      </a:r>
                      <a:r>
                        <a:rPr lang="ko-KR" altLang="en-US" sz="800" smtClean="0"/>
                        <a:t>불합격 여부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/>
                        <a:t>서류 합격 </a:t>
                      </a:r>
                      <a:r>
                        <a:rPr lang="en-US" altLang="ko-KR" sz="800" smtClean="0"/>
                        <a:t>/ </a:t>
                      </a:r>
                      <a:r>
                        <a:rPr lang="ko-KR" altLang="en-US" sz="800" smtClean="0"/>
                        <a:t>불합격 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예약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캘린더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 조회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예약 승인</a:t>
                      </a:r>
                      <a:r>
                        <a:rPr lang="en-US" altLang="ko-KR" sz="800" baseline="0" smtClean="0"/>
                        <a:t> / </a:t>
                      </a:r>
                      <a:r>
                        <a:rPr lang="ko-KR" altLang="en-US" sz="800" baseline="0" smtClean="0"/>
                        <a:t>거부 기능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02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4898" y="254333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요구사항 정의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관리자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다이아몬드 13"/>
          <p:cNvSpPr/>
          <p:nvPr/>
        </p:nvSpPr>
        <p:spPr>
          <a:xfrm rot="5400000">
            <a:off x="252351" y="360736"/>
            <a:ext cx="506439" cy="507905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xmlns="" id="{A910731C-9D49-407F-AB8C-48351C516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36946"/>
              </p:ext>
            </p:extLst>
          </p:nvPr>
        </p:nvGraphicFramePr>
        <p:xfrm>
          <a:off x="1113825" y="1332771"/>
          <a:ext cx="9711915" cy="47341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0921">
                  <a:extLst>
                    <a:ext uri="{9D8B030D-6E8A-4147-A177-3AD203B41FA5}">
                      <a16:colId xmlns:a16="http://schemas.microsoft.com/office/drawing/2014/main" xmlns="" val="2599929926"/>
                    </a:ext>
                  </a:extLst>
                </a:gridCol>
                <a:gridCol w="1504511">
                  <a:extLst>
                    <a:ext uri="{9D8B030D-6E8A-4147-A177-3AD203B41FA5}">
                      <a16:colId xmlns:a16="http://schemas.microsoft.com/office/drawing/2014/main" xmlns="" val="412260430"/>
                    </a:ext>
                  </a:extLst>
                </a:gridCol>
                <a:gridCol w="1475137">
                  <a:extLst>
                    <a:ext uri="{9D8B030D-6E8A-4147-A177-3AD203B41FA5}">
                      <a16:colId xmlns:a16="http://schemas.microsoft.com/office/drawing/2014/main" xmlns="" val="3183938456"/>
                    </a:ext>
                  </a:extLst>
                </a:gridCol>
                <a:gridCol w="1649195">
                  <a:extLst>
                    <a:ext uri="{9D8B030D-6E8A-4147-A177-3AD203B41FA5}">
                      <a16:colId xmlns:a16="http://schemas.microsoft.com/office/drawing/2014/main" xmlns="" val="661673917"/>
                    </a:ext>
                  </a:extLst>
                </a:gridCol>
                <a:gridCol w="1565617">
                  <a:extLst>
                    <a:ext uri="{9D8B030D-6E8A-4147-A177-3AD203B41FA5}">
                      <a16:colId xmlns:a16="http://schemas.microsoft.com/office/drawing/2014/main" xmlns="" val="2533041802"/>
                    </a:ext>
                  </a:extLst>
                </a:gridCol>
                <a:gridCol w="1565617">
                  <a:extLst>
                    <a:ext uri="{9D8B030D-6E8A-4147-A177-3AD203B41FA5}">
                      <a16:colId xmlns:a16="http://schemas.microsoft.com/office/drawing/2014/main" xmlns="" val="2728898748"/>
                    </a:ext>
                  </a:extLst>
                </a:gridCol>
                <a:gridCol w="740917">
                  <a:extLst>
                    <a:ext uri="{9D8B030D-6E8A-4147-A177-3AD203B41FA5}">
                      <a16:colId xmlns:a16="http://schemas.microsoft.com/office/drawing/2014/main" xmlns="" val="2054763923"/>
                    </a:ext>
                  </a:extLst>
                </a:gridCol>
              </a:tblGrid>
              <a:tr h="2868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4depth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7134797"/>
                  </a:ext>
                </a:extLst>
              </a:tr>
              <a:tr h="411499"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로그아웃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로그인</a:t>
                      </a:r>
                      <a:r>
                        <a:rPr lang="en-US" altLang="ko-KR" sz="800" smtClean="0"/>
                        <a:t>/</a:t>
                      </a:r>
                      <a:r>
                        <a:rPr lang="ko-KR" altLang="en-US" sz="800" smtClean="0"/>
                        <a:t>로그아웃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32399542"/>
                  </a:ext>
                </a:extLst>
              </a:tr>
              <a:tr h="28748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구직자 회원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회원 검색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0131953"/>
                  </a:ext>
                </a:extLst>
              </a:tr>
              <a:tr h="202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회원 수정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수정기능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2539815"/>
                  </a:ext>
                </a:extLst>
              </a:tr>
              <a:tr h="202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구인자 회원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8485497"/>
                  </a:ext>
                </a:extLst>
              </a:tr>
              <a:tr h="287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회원 탈퇴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탈퇴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1530953"/>
                  </a:ext>
                </a:extLst>
              </a:tr>
              <a:tr h="2663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이력서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상세보기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이력서 확인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754748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키워드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이력서 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7822630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이력서 수정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41997958"/>
                  </a:ext>
                </a:extLst>
              </a:tr>
              <a:tr h="266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이력서 삭제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8604926"/>
                  </a:ext>
                </a:extLst>
              </a:tr>
              <a:tr h="2663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공고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상세보기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공고 확인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37980014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키워드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공고 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6482971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공고 수정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6963101"/>
                  </a:ext>
                </a:extLst>
              </a:tr>
              <a:tr h="266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공고 삭제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1519769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키워드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글 검색 </a:t>
                      </a:r>
                      <a:r>
                        <a:rPr lang="ko-KR" altLang="en-US" sz="8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64058876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상세보기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댓글 삭제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4253170"/>
                  </a:ext>
                </a:extLst>
              </a:tr>
              <a:tr h="519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글 삭제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702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8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2303</Words>
  <Application>Microsoft Office PowerPoint</Application>
  <PresentationFormat>사용자 지정</PresentationFormat>
  <Paragraphs>1018</Paragraphs>
  <Slides>58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170</cp:revision>
  <dcterms:created xsi:type="dcterms:W3CDTF">2017-09-09T13:40:14Z</dcterms:created>
  <dcterms:modified xsi:type="dcterms:W3CDTF">2019-10-29T07:13:36Z</dcterms:modified>
</cp:coreProperties>
</file>